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5" r:id="rId3"/>
    <p:sldId id="286" r:id="rId4"/>
    <p:sldId id="287" r:id="rId5"/>
    <p:sldId id="257" r:id="rId6"/>
    <p:sldId id="288" r:id="rId7"/>
    <p:sldId id="258" r:id="rId8"/>
    <p:sldId id="259" r:id="rId9"/>
    <p:sldId id="260" r:id="rId10"/>
    <p:sldId id="261" r:id="rId11"/>
    <p:sldId id="276" r:id="rId12"/>
    <p:sldId id="262" r:id="rId13"/>
    <p:sldId id="280" r:id="rId14"/>
    <p:sldId id="281" r:id="rId15"/>
    <p:sldId id="282" r:id="rId16"/>
    <p:sldId id="289" r:id="rId17"/>
    <p:sldId id="283" r:id="rId18"/>
    <p:sldId id="290" r:id="rId19"/>
    <p:sldId id="263" r:id="rId20"/>
    <p:sldId id="265" r:id="rId21"/>
    <p:sldId id="291" r:id="rId22"/>
    <p:sldId id="277" r:id="rId23"/>
    <p:sldId id="264" r:id="rId24"/>
    <p:sldId id="267" r:id="rId25"/>
    <p:sldId id="268" r:id="rId26"/>
    <p:sldId id="269" r:id="rId27"/>
    <p:sldId id="278" r:id="rId28"/>
    <p:sldId id="270" r:id="rId29"/>
    <p:sldId id="271" r:id="rId30"/>
    <p:sldId id="279" r:id="rId31"/>
    <p:sldId id="284" r:id="rId32"/>
    <p:sldId id="28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0" autoAdjust="0"/>
    <p:restoredTop sz="94660"/>
  </p:normalViewPr>
  <p:slideViewPr>
    <p:cSldViewPr snapToGrid="0">
      <p:cViewPr varScale="1">
        <p:scale>
          <a:sx n="86" d="100"/>
          <a:sy n="86" d="100"/>
        </p:scale>
        <p:origin x="49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11/30/2015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11/30/2015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11/30/2015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11/30/2015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Markov Chains</a:t>
            </a:r>
            <a:endParaRPr lang="en-US" dirty="0"/>
          </a:p>
        </p:txBody>
      </p:sp>
      <p:sp>
        <p:nvSpPr>
          <p:cNvPr id="3" name="Subtitle 2"/>
          <p:cNvSpPr>
            <a:spLocks noGrp="1"/>
          </p:cNvSpPr>
          <p:nvPr>
            <p:ph type="subTitle" idx="1"/>
          </p:nvPr>
        </p:nvSpPr>
        <p:spPr/>
        <p:txBody>
          <a:bodyPr/>
          <a:lstStyle/>
          <a:p>
            <a:r>
              <a:rPr lang="en-US" dirty="0" smtClean="0"/>
              <a:t>Part 2</a:t>
            </a:r>
            <a:endParaRPr lang="en-US" dirty="0"/>
          </a:p>
        </p:txBody>
      </p:sp>
    </p:spTree>
    <p:extLst>
      <p:ext uri="{BB962C8B-B14F-4D97-AF65-F5344CB8AC3E}">
        <p14:creationId xmlns:p14="http://schemas.microsoft.com/office/powerpoint/2010/main" val="181914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Day Forecast Probabilities</a:t>
            </a:r>
            <a:endParaRPr lang="en-US" dirty="0"/>
          </a:p>
        </p:txBody>
      </p:sp>
      <p:sp>
        <p:nvSpPr>
          <p:cNvPr id="3" name="Content Placeholder 2"/>
          <p:cNvSpPr>
            <a:spLocks noGrp="1"/>
          </p:cNvSpPr>
          <p:nvPr>
            <p:ph idx="1"/>
          </p:nvPr>
        </p:nvSpPr>
        <p:spPr/>
        <p:txBody>
          <a:bodyPr/>
          <a:lstStyle/>
          <a:p>
            <a:pPr marL="0" indent="0">
              <a:buNone/>
            </a:pPr>
            <a:r>
              <a:rPr lang="en-US" dirty="0" smtClean="0"/>
              <a:t>We have:</a:t>
            </a:r>
          </a:p>
          <a:p>
            <a:pPr marL="0" indent="0" algn="ctr">
              <a:buNone/>
            </a:pPr>
            <a:r>
              <a:rPr lang="en-US" dirty="0" smtClean="0"/>
              <a:t>p</a:t>
            </a:r>
            <a:r>
              <a:rPr lang="en-US" baseline="-25000" dirty="0" smtClean="0"/>
              <a:t>13</a:t>
            </a:r>
            <a:r>
              <a:rPr lang="en-US" baseline="30000" dirty="0" smtClean="0"/>
              <a:t>(2)</a:t>
            </a:r>
            <a:r>
              <a:rPr lang="en-US" dirty="0" smtClean="0"/>
              <a:t> = p</a:t>
            </a:r>
            <a:r>
              <a:rPr lang="en-US" baseline="-25000" dirty="0" smtClean="0"/>
              <a:t>11</a:t>
            </a:r>
            <a:r>
              <a:rPr lang="en-US" dirty="0" smtClean="0"/>
              <a:t> p</a:t>
            </a:r>
            <a:r>
              <a:rPr lang="en-US" baseline="-25000" dirty="0" smtClean="0"/>
              <a:t>13</a:t>
            </a:r>
            <a:r>
              <a:rPr lang="en-US" dirty="0" smtClean="0"/>
              <a:t>+ p</a:t>
            </a:r>
            <a:r>
              <a:rPr lang="en-US" baseline="-25000" dirty="0" smtClean="0"/>
              <a:t>12</a:t>
            </a:r>
            <a:r>
              <a:rPr lang="en-US" dirty="0" smtClean="0"/>
              <a:t> p</a:t>
            </a:r>
            <a:r>
              <a:rPr lang="en-US" baseline="-25000" dirty="0" smtClean="0"/>
              <a:t>23</a:t>
            </a:r>
            <a:r>
              <a:rPr lang="en-US" dirty="0" smtClean="0"/>
              <a:t> + p</a:t>
            </a:r>
            <a:r>
              <a:rPr lang="en-US" baseline="-25000" dirty="0" smtClean="0"/>
              <a:t>13</a:t>
            </a:r>
            <a:r>
              <a:rPr lang="en-US" dirty="0" smtClean="0"/>
              <a:t> p</a:t>
            </a:r>
            <a:r>
              <a:rPr lang="en-US" baseline="-25000" dirty="0" smtClean="0"/>
              <a:t>33</a:t>
            </a:r>
          </a:p>
          <a:p>
            <a:pPr marL="0" indent="0">
              <a:buNone/>
            </a:pPr>
            <a:r>
              <a:rPr lang="en-US" dirty="0" smtClean="0"/>
              <a:t>and so forth, so that: </a:t>
            </a:r>
            <a:endParaRPr lang="en-US" baseline="-25000" dirty="0" smtClean="0"/>
          </a:p>
          <a:p>
            <a:pPr marL="0" indent="0">
              <a:buNone/>
            </a:pPr>
            <a:endParaRPr lang="en-US" baseline="-25000" dirty="0" smtClean="0"/>
          </a:p>
          <a:p>
            <a:pPr marL="0" indent="0">
              <a:buNone/>
            </a:pPr>
            <a:r>
              <a:rPr lang="en-US" sz="2800" b="1" dirty="0" smtClean="0"/>
              <a:t>Theorem</a:t>
            </a:r>
            <a:r>
              <a:rPr lang="en-US" sz="2800" dirty="0" smtClean="0"/>
              <a:t>: </a:t>
            </a:r>
            <a:r>
              <a:rPr lang="en-US" sz="2800" dirty="0"/>
              <a:t>Let </a:t>
            </a:r>
            <a:r>
              <a:rPr lang="en-US" sz="2800" dirty="0" smtClean="0"/>
              <a:t>P be the transition matrix </a:t>
            </a:r>
            <a:r>
              <a:rPr lang="en-US" sz="2800" dirty="0"/>
              <a:t>of a Markov chain. The </a:t>
            </a:r>
            <a:r>
              <a:rPr lang="en-US" sz="2800" dirty="0" err="1" smtClean="0"/>
              <a:t>ij-th</a:t>
            </a:r>
            <a:r>
              <a:rPr lang="en-US" sz="2800" dirty="0" smtClean="0"/>
              <a:t> entry </a:t>
            </a:r>
            <a:r>
              <a:rPr lang="en-US" sz="2800" dirty="0" err="1" smtClean="0"/>
              <a:t>p</a:t>
            </a:r>
            <a:r>
              <a:rPr lang="en-US" sz="2800" baseline="-25000" dirty="0" err="1" smtClean="0"/>
              <a:t>ij</a:t>
            </a:r>
            <a:r>
              <a:rPr lang="en-US" sz="2800" baseline="30000" dirty="0" smtClean="0"/>
              <a:t>(n)</a:t>
            </a:r>
            <a:r>
              <a:rPr lang="en-US" sz="2800" dirty="0" smtClean="0"/>
              <a:t> of </a:t>
            </a:r>
            <a:r>
              <a:rPr lang="en-US" sz="2800" dirty="0"/>
              <a:t>the matrix </a:t>
            </a:r>
            <a:r>
              <a:rPr lang="en-US" sz="2800" dirty="0" err="1"/>
              <a:t>P</a:t>
            </a:r>
            <a:r>
              <a:rPr lang="en-US" sz="2800" baseline="30000" dirty="0" err="1"/>
              <a:t>n</a:t>
            </a:r>
            <a:r>
              <a:rPr lang="en-US" sz="2800" dirty="0"/>
              <a:t> gives the probability that the Markov chain, starting in state </a:t>
            </a:r>
            <a:r>
              <a:rPr lang="en-US" sz="2800" dirty="0" err="1"/>
              <a:t>s</a:t>
            </a:r>
            <a:r>
              <a:rPr lang="en-US" sz="2800" baseline="-25000" dirty="0" err="1"/>
              <a:t>i</a:t>
            </a:r>
            <a:r>
              <a:rPr lang="en-US" sz="2800" dirty="0"/>
              <a:t>, will be in state </a:t>
            </a:r>
            <a:r>
              <a:rPr lang="en-US" sz="2800" dirty="0" err="1"/>
              <a:t>s</a:t>
            </a:r>
            <a:r>
              <a:rPr lang="en-US" sz="2800" baseline="-25000" dirty="0" err="1"/>
              <a:t>j</a:t>
            </a:r>
            <a:r>
              <a:rPr lang="en-US" sz="2800" dirty="0"/>
              <a:t> after n steps.</a:t>
            </a:r>
            <a:endParaRPr lang="en-US" sz="2800" dirty="0" smtClean="0"/>
          </a:p>
        </p:txBody>
      </p:sp>
    </p:spTree>
    <p:extLst>
      <p:ext uri="{BB962C8B-B14F-4D97-AF65-F5344CB8AC3E}">
        <p14:creationId xmlns:p14="http://schemas.microsoft.com/office/powerpoint/2010/main" val="3270254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compute </a:t>
            </a:r>
            <a:r>
              <a:rPr lang="en-US" dirty="0" err="1" smtClean="0"/>
              <a:t>P</a:t>
            </a:r>
            <a:r>
              <a:rPr lang="en-US" baseline="30000" dirty="0" err="1" smtClean="0"/>
              <a:t>n</a:t>
            </a:r>
            <a:endParaRPr lang="en-US" baseline="300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42357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6-Day Forecast for Land of Oz</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17557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Pizza Delivery Example</a:t>
            </a:r>
            <a:endParaRPr lang="en-US" dirty="0"/>
          </a:p>
        </p:txBody>
      </p:sp>
      <p:sp>
        <p:nvSpPr>
          <p:cNvPr id="3" name="Content Placeholder 2"/>
          <p:cNvSpPr>
            <a:spLocks noGrp="1"/>
          </p:cNvSpPr>
          <p:nvPr>
            <p:ph idx="1"/>
          </p:nvPr>
        </p:nvSpPr>
        <p:spPr>
          <a:xfrm>
            <a:off x="680321" y="2336872"/>
            <a:ext cx="9756451" cy="4011375"/>
          </a:xfrm>
        </p:spPr>
        <p:txBody>
          <a:bodyPr>
            <a:noAutofit/>
          </a:bodyPr>
          <a:lstStyle/>
          <a:p>
            <a:pPr marL="0" indent="0">
              <a:buNone/>
            </a:pPr>
            <a:r>
              <a:rPr lang="en-US" sz="3200" dirty="0"/>
              <a:t>A pizza delivery boy is attempting to deliver a pizza five blocks to a house. Every block he has a 50% chance of moving to the next block, he gets stuck in traffic with the probability of his current block (i.e. 1/10 for block 1, 2/10 for block 2, etc.) and the remaining probability that he losses his way and goes back a block (this is one stupid delivery boy). What is the probability that in ten </a:t>
            </a:r>
            <a:r>
              <a:rPr lang="en-US" sz="3200" dirty="0" smtClean="0"/>
              <a:t>steps </a:t>
            </a:r>
            <a:r>
              <a:rPr lang="en-US" sz="3200" dirty="0"/>
              <a:t>he will deliver the pizza</a:t>
            </a:r>
            <a:r>
              <a:rPr lang="en-US" sz="3200" dirty="0" smtClean="0"/>
              <a:t>? How about in 20 steps?</a:t>
            </a:r>
            <a:endParaRPr lang="en-US" sz="3200" dirty="0"/>
          </a:p>
        </p:txBody>
      </p:sp>
    </p:spTree>
    <p:extLst>
      <p:ext uri="{BB962C8B-B14F-4D97-AF65-F5344CB8AC3E}">
        <p14:creationId xmlns:p14="http://schemas.microsoft.com/office/powerpoint/2010/main" val="75789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Pizza Delivery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6702" y="2336800"/>
            <a:ext cx="9122572" cy="3598863"/>
          </a:xfrm>
        </p:spPr>
      </p:pic>
    </p:spTree>
    <p:extLst>
      <p:ext uri="{BB962C8B-B14F-4D97-AF65-F5344CB8AC3E}">
        <p14:creationId xmlns:p14="http://schemas.microsoft.com/office/powerpoint/2010/main" val="1852254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 Delivery Example </a:t>
            </a:r>
            <a:r>
              <a:rPr lang="en-US" dirty="0" smtClean="0"/>
              <a:t>– transition matrix</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0483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 Delivery </a:t>
            </a:r>
            <a:r>
              <a:rPr lang="en-US" dirty="0" smtClean="0"/>
              <a:t>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21891" y="2336873"/>
            <a:ext cx="10696575" cy="4200525"/>
          </a:xfrm>
          <a:prstGeom prst="rect">
            <a:avLst/>
          </a:prstGeom>
        </p:spPr>
      </p:pic>
    </p:spTree>
    <p:extLst>
      <p:ext uri="{BB962C8B-B14F-4D97-AF65-F5344CB8AC3E}">
        <p14:creationId xmlns:p14="http://schemas.microsoft.com/office/powerpoint/2010/main" val="1873574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 Delivery </a:t>
            </a:r>
            <a:r>
              <a:rPr lang="en-US" dirty="0" smtClean="0"/>
              <a:t>Example</a:t>
            </a:r>
            <a:endParaRPr lang="en-US" dirty="0"/>
          </a:p>
        </p:txBody>
      </p:sp>
      <p:sp>
        <p:nvSpPr>
          <p:cNvPr id="3" name="Content Placeholder 2"/>
          <p:cNvSpPr>
            <a:spLocks noGrp="1"/>
          </p:cNvSpPr>
          <p:nvPr>
            <p:ph idx="1"/>
          </p:nvPr>
        </p:nvSpPr>
        <p:spPr/>
        <p:txBody>
          <a:bodyPr>
            <a:normAutofit/>
          </a:bodyPr>
          <a:lstStyle/>
          <a:p>
            <a:r>
              <a:rPr lang="en-US" dirty="0"/>
              <a:t>Once we have a probability matrix, we need to generate a </a:t>
            </a:r>
            <a:r>
              <a:rPr lang="en-US" i="1" dirty="0"/>
              <a:t>step vector</a:t>
            </a:r>
            <a:r>
              <a:rPr lang="en-US" dirty="0"/>
              <a:t>. A</a:t>
            </a:r>
            <a:r>
              <a:rPr lang="en-US" i="1" dirty="0"/>
              <a:t> step vector</a:t>
            </a:r>
            <a:r>
              <a:rPr lang="en-US" dirty="0"/>
              <a:t> is the probability </a:t>
            </a:r>
            <a:r>
              <a:rPr lang="en-US" dirty="0" smtClean="0"/>
              <a:t>that at </a:t>
            </a:r>
            <a:r>
              <a:rPr lang="en-US" dirty="0"/>
              <a:t>a given step the delivery boy will be in a given block. Mathematically:</a:t>
            </a:r>
          </a:p>
          <a:p>
            <a:r>
              <a:rPr lang="en-US" dirty="0"/>
              <a:t>S0 = initial step vector = [1, 0, 0, 0, 0, 0]</a:t>
            </a:r>
            <a:br>
              <a:rPr lang="en-US" dirty="0"/>
            </a:br>
            <a:r>
              <a:rPr lang="en-US" dirty="0"/>
              <a:t>S1 = initial + 1 step vector = [0.5, 0.5, 0, 0, 0, 0] </a:t>
            </a:r>
            <a:r>
              <a:rPr lang="en-US" dirty="0" smtClean="0"/>
              <a:t>= </a:t>
            </a:r>
            <a:br>
              <a:rPr lang="en-US" dirty="0" smtClean="0"/>
            </a:br>
            <a:r>
              <a:rPr lang="en-US" dirty="0" smtClean="0"/>
              <a:t>    = </a:t>
            </a:r>
            <a:r>
              <a:rPr lang="en-US" dirty="0"/>
              <a:t>S0 * (Probability Matrix</a:t>
            </a:r>
            <a:r>
              <a:rPr lang="en-US" dirty="0" smtClean="0"/>
              <a:t>)</a:t>
            </a:r>
            <a:endParaRPr lang="en-US" dirty="0"/>
          </a:p>
          <a:p>
            <a:r>
              <a:rPr lang="en-US" dirty="0" smtClean="0"/>
              <a:t>S2 = S1 * (Probability Matrix)</a:t>
            </a:r>
          </a:p>
          <a:p>
            <a:r>
              <a:rPr lang="en-US" dirty="0" smtClean="0"/>
              <a:t>…</a:t>
            </a:r>
            <a:endParaRPr lang="en-US" dirty="0"/>
          </a:p>
        </p:txBody>
      </p:sp>
    </p:spTree>
    <p:extLst>
      <p:ext uri="{BB962C8B-B14F-4D97-AF65-F5344CB8AC3E}">
        <p14:creationId xmlns:p14="http://schemas.microsoft.com/office/powerpoint/2010/main" val="454482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 we get Pizza?</a:t>
            </a:r>
            <a:endParaRPr lang="en-US" dirty="0"/>
          </a:p>
        </p:txBody>
      </p:sp>
      <p:sp>
        <p:nvSpPr>
          <p:cNvPr id="3" name="Content Placeholder 2"/>
          <p:cNvSpPr>
            <a:spLocks noGrp="1"/>
          </p:cNvSpPr>
          <p:nvPr>
            <p:ph idx="1"/>
          </p:nvPr>
        </p:nvSpPr>
        <p:spPr>
          <a:xfrm>
            <a:off x="689199" y="2336873"/>
            <a:ext cx="9613861" cy="3599316"/>
          </a:xfrm>
        </p:spPr>
        <p:txBody>
          <a:bodyPr/>
          <a:lstStyle/>
          <a:p>
            <a:r>
              <a:rPr lang="en-US" dirty="0" smtClean="0"/>
              <a:t>Start with s = &lt;1, 0, 0, 0, 0, 0&gt;. Find s = s P n-times.</a:t>
            </a:r>
            <a:endParaRPr lang="en-US" dirty="0"/>
          </a:p>
        </p:txBody>
      </p:sp>
    </p:spTree>
    <p:extLst>
      <p:ext uri="{BB962C8B-B14F-4D97-AF65-F5344CB8AC3E}">
        <p14:creationId xmlns:p14="http://schemas.microsoft.com/office/powerpoint/2010/main" val="642965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Drunkard’s Walk</a:t>
            </a:r>
            <a:endParaRPr lang="en-US" dirty="0"/>
          </a:p>
        </p:txBody>
      </p:sp>
      <p:sp>
        <p:nvSpPr>
          <p:cNvPr id="3" name="Content Placeholder 2"/>
          <p:cNvSpPr>
            <a:spLocks noGrp="1"/>
          </p:cNvSpPr>
          <p:nvPr>
            <p:ph idx="1"/>
          </p:nvPr>
        </p:nvSpPr>
        <p:spPr/>
        <p:txBody>
          <a:bodyPr/>
          <a:lstStyle/>
          <a:p>
            <a:pPr marL="0" indent="0">
              <a:buNone/>
            </a:pPr>
            <a:r>
              <a:rPr lang="en-US" dirty="0"/>
              <a:t>A man walks along a four-block stretch of Park </a:t>
            </a:r>
            <a:r>
              <a:rPr lang="en-US" dirty="0" smtClean="0"/>
              <a:t>Avenue:</a:t>
            </a:r>
          </a:p>
          <a:p>
            <a:r>
              <a:rPr lang="en-US" dirty="0" smtClean="0"/>
              <a:t>If </a:t>
            </a:r>
            <a:r>
              <a:rPr lang="en-US" dirty="0"/>
              <a:t>he is at corner 1, 2, or 3, then he walks to the left or right with equal probability. He continues until he reaches corner 4, which is a bar, or corner 0, which is his home. </a:t>
            </a:r>
            <a:endParaRPr lang="en-US" dirty="0" smtClean="0"/>
          </a:p>
          <a:p>
            <a:r>
              <a:rPr lang="en-US" dirty="0" smtClean="0"/>
              <a:t>If </a:t>
            </a:r>
            <a:r>
              <a:rPr lang="en-US" dirty="0"/>
              <a:t>he reaches either home or the bar, he stays there.</a:t>
            </a:r>
          </a:p>
        </p:txBody>
      </p:sp>
      <p:pic>
        <p:nvPicPr>
          <p:cNvPr id="4" name="Picture 3"/>
          <p:cNvPicPr>
            <a:picLocks noChangeAspect="1"/>
          </p:cNvPicPr>
          <p:nvPr/>
        </p:nvPicPr>
        <p:blipFill>
          <a:blip r:embed="rId2"/>
          <a:stretch>
            <a:fillRect/>
          </a:stretch>
        </p:blipFill>
        <p:spPr>
          <a:xfrm>
            <a:off x="1732921" y="4571996"/>
            <a:ext cx="7915275" cy="1866900"/>
          </a:xfrm>
          <a:prstGeom prst="rect">
            <a:avLst/>
          </a:prstGeom>
        </p:spPr>
      </p:pic>
    </p:spTree>
    <p:extLst>
      <p:ext uri="{BB962C8B-B14F-4D97-AF65-F5344CB8AC3E}">
        <p14:creationId xmlns:p14="http://schemas.microsoft.com/office/powerpoint/2010/main" val="354198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Bernoulli Trial</a:t>
            </a:r>
            <a:endParaRPr lang="en-US" dirty="0"/>
          </a:p>
        </p:txBody>
      </p:sp>
      <p:sp>
        <p:nvSpPr>
          <p:cNvPr id="3" name="Content Placeholder 2"/>
          <p:cNvSpPr>
            <a:spLocks noGrp="1"/>
          </p:cNvSpPr>
          <p:nvPr>
            <p:ph idx="1"/>
          </p:nvPr>
        </p:nvSpPr>
        <p:spPr>
          <a:xfrm>
            <a:off x="701341" y="2556296"/>
            <a:ext cx="10345031" cy="3959248"/>
          </a:xfrm>
        </p:spPr>
        <p:txBody>
          <a:bodyPr/>
          <a:lstStyle/>
          <a:p>
            <a:r>
              <a:rPr lang="en-US" dirty="0" smtClean="0"/>
              <a:t>Bernoulli Trial: An </a:t>
            </a:r>
            <a:r>
              <a:rPr lang="en-US" dirty="0" smtClean="0"/>
              <a:t>experiment </a:t>
            </a:r>
            <a:r>
              <a:rPr lang="en-US" dirty="0" smtClean="0"/>
              <a:t>with 2 outcomes repeated n times </a:t>
            </a:r>
            <a:endParaRPr lang="en-US" dirty="0"/>
          </a:p>
          <a:p>
            <a:pPr lvl="1"/>
            <a:r>
              <a:rPr lang="en-US" dirty="0" smtClean="0"/>
              <a:t>Two outcomes called S (success) and F (failure)</a:t>
            </a:r>
          </a:p>
          <a:p>
            <a:pPr lvl="1"/>
            <a:r>
              <a:rPr lang="en-US" dirty="0"/>
              <a:t>S</a:t>
            </a:r>
            <a:r>
              <a:rPr lang="en-US" dirty="0" smtClean="0"/>
              <a:t>et p = P(success) and q = 1-p = P(failure) (p and q are fixed)</a:t>
            </a:r>
          </a:p>
          <a:p>
            <a:pPr marL="457200" lvl="1" indent="0">
              <a:buNone/>
            </a:pPr>
            <a:endParaRPr lang="en-US" dirty="0" smtClean="0"/>
          </a:p>
          <a:p>
            <a:r>
              <a:rPr lang="en-US" dirty="0" smtClean="0"/>
              <a:t>Example: Flip a coin 20 times. Call H to mean success. Find:</a:t>
            </a:r>
          </a:p>
          <a:p>
            <a:pPr lvl="1"/>
            <a:r>
              <a:rPr lang="en-US" dirty="0" smtClean="0"/>
              <a:t>P(20 S) </a:t>
            </a:r>
          </a:p>
          <a:p>
            <a:pPr lvl="1"/>
            <a:r>
              <a:rPr lang="en-US" dirty="0" smtClean="0"/>
              <a:t>P(20 F) </a:t>
            </a:r>
          </a:p>
          <a:p>
            <a:pPr lvl="1"/>
            <a:r>
              <a:rPr lang="en-US" dirty="0" smtClean="0"/>
              <a:t>P(6 S)</a:t>
            </a:r>
          </a:p>
          <a:p>
            <a:endParaRPr lang="en-US" dirty="0"/>
          </a:p>
          <a:p>
            <a:r>
              <a:rPr lang="en-US" dirty="0" smtClean="0"/>
              <a:t>Theorem: P(k S’s) = </a:t>
            </a:r>
            <a:r>
              <a:rPr lang="en-US" dirty="0" smtClean="0"/>
              <a:t>C(</a:t>
            </a:r>
            <a:r>
              <a:rPr lang="en-US" dirty="0" err="1" smtClean="0"/>
              <a:t>n,k</a:t>
            </a:r>
            <a:r>
              <a:rPr lang="en-US" dirty="0" smtClean="0"/>
              <a:t>) </a:t>
            </a:r>
            <a:r>
              <a:rPr lang="en-US" dirty="0" err="1" smtClean="0"/>
              <a:t>p</a:t>
            </a:r>
            <a:r>
              <a:rPr lang="en-US" baseline="30000" dirty="0" err="1" smtClean="0"/>
              <a:t>k</a:t>
            </a:r>
            <a:r>
              <a:rPr lang="en-US" dirty="0" smtClean="0"/>
              <a:t> </a:t>
            </a:r>
            <a:r>
              <a:rPr lang="en-US" dirty="0" err="1" smtClean="0"/>
              <a:t>q</a:t>
            </a:r>
            <a:r>
              <a:rPr lang="en-US" baseline="30000" dirty="0" err="1" smtClean="0"/>
              <a:t>n</a:t>
            </a:r>
            <a:r>
              <a:rPr lang="en-US" baseline="30000" dirty="0" smtClean="0"/>
              <a:t>-k</a:t>
            </a:r>
            <a:r>
              <a:rPr lang="en-US" dirty="0"/>
              <a:t> </a:t>
            </a:r>
            <a:r>
              <a:rPr lang="en-US" dirty="0" smtClean="0"/>
              <a:t>where C(</a:t>
            </a:r>
            <a:r>
              <a:rPr lang="en-US" dirty="0" err="1" smtClean="0"/>
              <a:t>n,k</a:t>
            </a:r>
            <a:r>
              <a:rPr lang="en-US" dirty="0" smtClean="0"/>
              <a:t>) = n! /(ccc (n-k)! K! )</a:t>
            </a:r>
            <a:endParaRPr lang="en-US" baseline="30000" dirty="0" smtClean="0"/>
          </a:p>
        </p:txBody>
      </p:sp>
    </p:spTree>
    <p:extLst>
      <p:ext uri="{BB962C8B-B14F-4D97-AF65-F5344CB8AC3E}">
        <p14:creationId xmlns:p14="http://schemas.microsoft.com/office/powerpoint/2010/main" val="19770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Matrix for Drunkard Walk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6942487"/>
              </p:ext>
            </p:extLst>
          </p:nvPr>
        </p:nvGraphicFramePr>
        <p:xfrm>
          <a:off x="1586812" y="2250536"/>
          <a:ext cx="8126532" cy="4184772"/>
        </p:xfrm>
        <a:graphic>
          <a:graphicData uri="http://schemas.openxmlformats.org/drawingml/2006/table">
            <a:tbl>
              <a:tblPr firstRow="1" bandRow="1">
                <a:tableStyleId>{5C22544A-7EE6-4342-B048-85BDC9FD1C3A}</a:tableStyleId>
              </a:tblPr>
              <a:tblGrid>
                <a:gridCol w="1354422"/>
                <a:gridCol w="1354422"/>
                <a:gridCol w="1354422"/>
                <a:gridCol w="1354422"/>
                <a:gridCol w="1354422"/>
                <a:gridCol w="1354422"/>
              </a:tblGrid>
              <a:tr h="697462">
                <a:tc>
                  <a:txBody>
                    <a:bodyPr/>
                    <a:lstStyle/>
                    <a:p>
                      <a:pPr algn="ctr"/>
                      <a:endParaRPr lang="en-US" b="1" dirty="0"/>
                    </a:p>
                  </a:txBody>
                  <a:tcPr/>
                </a:tc>
                <a:tc>
                  <a:txBody>
                    <a:bodyPr/>
                    <a:lstStyle/>
                    <a:p>
                      <a:pPr algn="ctr"/>
                      <a:r>
                        <a:rPr lang="en-US" b="1" dirty="0" smtClean="0"/>
                        <a:t>0</a:t>
                      </a:r>
                      <a:endParaRPr lang="en-US" b="1" dirty="0"/>
                    </a:p>
                  </a:txBody>
                  <a:tcPr/>
                </a:tc>
                <a:tc>
                  <a:txBody>
                    <a:bodyPr/>
                    <a:lstStyle/>
                    <a:p>
                      <a:pPr algn="ctr"/>
                      <a:r>
                        <a:rPr lang="en-US" b="1" dirty="0" smtClean="0"/>
                        <a:t>1</a:t>
                      </a:r>
                      <a:endParaRPr lang="en-US" b="1" dirty="0"/>
                    </a:p>
                  </a:txBody>
                  <a:tcPr/>
                </a:tc>
                <a:tc>
                  <a:txBody>
                    <a:bodyPr/>
                    <a:lstStyle/>
                    <a:p>
                      <a:pPr algn="ctr"/>
                      <a:r>
                        <a:rPr lang="en-US" b="1" dirty="0" smtClean="0"/>
                        <a:t>2</a:t>
                      </a:r>
                      <a:endParaRPr lang="en-US" b="1" dirty="0"/>
                    </a:p>
                  </a:txBody>
                  <a:tcPr/>
                </a:tc>
                <a:tc>
                  <a:txBody>
                    <a:bodyPr/>
                    <a:lstStyle/>
                    <a:p>
                      <a:pPr algn="ctr"/>
                      <a:r>
                        <a:rPr lang="en-US" b="1" dirty="0" smtClean="0"/>
                        <a:t>3</a:t>
                      </a:r>
                      <a:endParaRPr lang="en-US" b="1" dirty="0"/>
                    </a:p>
                  </a:txBody>
                  <a:tcPr/>
                </a:tc>
                <a:tc>
                  <a:txBody>
                    <a:bodyPr/>
                    <a:lstStyle/>
                    <a:p>
                      <a:pPr algn="ctr"/>
                      <a:r>
                        <a:rPr lang="en-US" b="1" dirty="0" smtClean="0"/>
                        <a:t>4</a:t>
                      </a:r>
                      <a:endParaRPr lang="en-US" b="1" dirty="0"/>
                    </a:p>
                  </a:txBody>
                  <a:tcPr/>
                </a:tc>
              </a:tr>
              <a:tr h="697462">
                <a:tc>
                  <a:txBody>
                    <a:bodyPr/>
                    <a:lstStyle/>
                    <a:p>
                      <a:pPr algn="ctr"/>
                      <a:r>
                        <a:rPr lang="en-US" b="1" dirty="0" smtClean="0"/>
                        <a:t>0</a:t>
                      </a: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r>
              <a:tr h="697462">
                <a:tc>
                  <a:txBody>
                    <a:bodyPr/>
                    <a:lstStyle/>
                    <a:p>
                      <a:pPr algn="ctr"/>
                      <a:r>
                        <a:rPr lang="en-US" b="1" dirty="0" smtClean="0"/>
                        <a:t>1</a:t>
                      </a:r>
                      <a:endParaRPr lang="en-US" b="1" dirty="0"/>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r>
              <a:tr h="697462">
                <a:tc>
                  <a:txBody>
                    <a:bodyPr/>
                    <a:lstStyle/>
                    <a:p>
                      <a:pPr algn="ctr"/>
                      <a:r>
                        <a:rPr lang="en-US" b="1" dirty="0" smtClean="0"/>
                        <a:t>2</a:t>
                      </a:r>
                      <a:endParaRPr lang="en-US" b="1" dirty="0"/>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r>
              <a:tr h="697462">
                <a:tc>
                  <a:txBody>
                    <a:bodyPr/>
                    <a:lstStyle/>
                    <a:p>
                      <a:pPr algn="ctr"/>
                      <a:r>
                        <a:rPr lang="en-US" b="1" dirty="0" smtClean="0"/>
                        <a:t>3</a:t>
                      </a:r>
                      <a:endParaRPr lang="en-US" b="1" dirty="0"/>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r>
              <a:tr h="697462">
                <a:tc>
                  <a:txBody>
                    <a:bodyPr/>
                    <a:lstStyle/>
                    <a:p>
                      <a:pPr algn="ctr"/>
                      <a:r>
                        <a:rPr lang="en-US" b="1" dirty="0" smtClean="0"/>
                        <a:t>4</a:t>
                      </a:r>
                      <a:endParaRPr lang="en-US" b="1" dirty="0"/>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dirty="0"/>
                    </a:p>
                  </a:txBody>
                  <a:tcPr/>
                </a:tc>
              </a:tr>
            </a:tbl>
          </a:graphicData>
        </a:graphic>
      </p:graphicFrame>
    </p:spTree>
    <p:extLst>
      <p:ext uri="{BB962C8B-B14F-4D97-AF65-F5344CB8AC3E}">
        <p14:creationId xmlns:p14="http://schemas.microsoft.com/office/powerpoint/2010/main" val="61971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will we end up?</a:t>
            </a:r>
            <a:endParaRPr lang="en-US" dirty="0"/>
          </a:p>
        </p:txBody>
      </p:sp>
      <p:sp>
        <p:nvSpPr>
          <p:cNvPr id="3" name="Content Placeholder 2"/>
          <p:cNvSpPr>
            <a:spLocks noGrp="1"/>
          </p:cNvSpPr>
          <p:nvPr>
            <p:ph idx="1"/>
          </p:nvPr>
        </p:nvSpPr>
        <p:spPr/>
        <p:txBody>
          <a:bodyPr/>
          <a:lstStyle/>
          <a:p>
            <a:r>
              <a:rPr lang="en-US" dirty="0" smtClean="0"/>
              <a:t>If we start at corner 1, will we end up in bar or at home? </a:t>
            </a:r>
            <a:endParaRPr lang="en-US" dirty="0"/>
          </a:p>
          <a:p>
            <a:r>
              <a:rPr lang="en-US" dirty="0" smtClean="0"/>
              <a:t>Do the same for starting at corner 3 and 4</a:t>
            </a:r>
          </a:p>
          <a:p>
            <a:r>
              <a:rPr lang="en-US" dirty="0" smtClean="0"/>
              <a:t>Where will I end up if I start at home? How about in the bar?</a:t>
            </a:r>
            <a:endParaRPr lang="en-US" dirty="0"/>
          </a:p>
        </p:txBody>
      </p:sp>
    </p:spTree>
    <p:extLst>
      <p:ext uri="{BB962C8B-B14F-4D97-AF65-F5344CB8AC3E}">
        <p14:creationId xmlns:p14="http://schemas.microsoft.com/office/powerpoint/2010/main" val="1702625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long-term transition matrix</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8799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Transient vs Absorbing</a:t>
            </a:r>
            <a:endParaRPr lang="en-US" dirty="0"/>
          </a:p>
        </p:txBody>
      </p:sp>
      <p:sp>
        <p:nvSpPr>
          <p:cNvPr id="3" name="Content Placeholder 2"/>
          <p:cNvSpPr>
            <a:spLocks noGrp="1"/>
          </p:cNvSpPr>
          <p:nvPr>
            <p:ph idx="1"/>
          </p:nvPr>
        </p:nvSpPr>
        <p:spPr/>
        <p:txBody>
          <a:bodyPr/>
          <a:lstStyle/>
          <a:p>
            <a:r>
              <a:rPr lang="en-US" b="1" dirty="0" smtClean="0"/>
              <a:t>Definition:</a:t>
            </a:r>
            <a:r>
              <a:rPr lang="en-US" dirty="0" smtClean="0"/>
              <a:t> A </a:t>
            </a:r>
            <a:r>
              <a:rPr lang="en-US" dirty="0"/>
              <a:t>state </a:t>
            </a:r>
            <a:r>
              <a:rPr lang="en-US" dirty="0" err="1"/>
              <a:t>s</a:t>
            </a:r>
            <a:r>
              <a:rPr lang="en-US" baseline="-25000" dirty="0" err="1"/>
              <a:t>i</a:t>
            </a:r>
            <a:r>
              <a:rPr lang="en-US" dirty="0"/>
              <a:t> of a Markov chain is called absorbing if it is impossible to leave it (i.e., </a:t>
            </a:r>
            <a:r>
              <a:rPr lang="en-US" dirty="0" err="1"/>
              <a:t>p</a:t>
            </a:r>
            <a:r>
              <a:rPr lang="en-US" baseline="-25000" dirty="0" err="1"/>
              <a:t>ii</a:t>
            </a:r>
            <a:r>
              <a:rPr lang="en-US" dirty="0"/>
              <a:t> = 1). </a:t>
            </a:r>
            <a:endParaRPr lang="en-US" dirty="0" smtClean="0"/>
          </a:p>
          <a:p>
            <a:endParaRPr lang="en-US" dirty="0"/>
          </a:p>
          <a:p>
            <a:r>
              <a:rPr lang="en-US" b="1" dirty="0" smtClean="0"/>
              <a:t>Definition</a:t>
            </a:r>
            <a:r>
              <a:rPr lang="en-US" dirty="0" smtClean="0"/>
              <a:t>: A </a:t>
            </a:r>
            <a:r>
              <a:rPr lang="en-US" dirty="0"/>
              <a:t>Markov chain is absorbing if it has at least one absorbing state, and if from every state it is possible to go to an absorbing state (not necessarily in one step</a:t>
            </a:r>
            <a:r>
              <a:rPr lang="en-US" dirty="0" smtClean="0"/>
              <a:t>).</a:t>
            </a:r>
          </a:p>
          <a:p>
            <a:endParaRPr lang="en-US" dirty="0"/>
          </a:p>
          <a:p>
            <a:r>
              <a:rPr lang="en-US" b="1" dirty="0" smtClean="0"/>
              <a:t>Definition</a:t>
            </a:r>
            <a:r>
              <a:rPr lang="en-US" dirty="0" smtClean="0"/>
              <a:t>: In </a:t>
            </a:r>
            <a:r>
              <a:rPr lang="en-US" dirty="0"/>
              <a:t>an absorbing Markov chain, a state which is not absorbing is called transient.</a:t>
            </a:r>
          </a:p>
        </p:txBody>
      </p:sp>
    </p:spTree>
    <p:extLst>
      <p:ext uri="{BB962C8B-B14F-4D97-AF65-F5344CB8AC3E}">
        <p14:creationId xmlns:p14="http://schemas.microsoft.com/office/powerpoint/2010/main" val="3225937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Ask about a Markov Chain</a:t>
            </a:r>
            <a:endParaRPr lang="en-US" dirty="0"/>
          </a:p>
        </p:txBody>
      </p:sp>
      <p:sp>
        <p:nvSpPr>
          <p:cNvPr id="3" name="Content Placeholder 2"/>
          <p:cNvSpPr>
            <a:spLocks noGrp="1"/>
          </p:cNvSpPr>
          <p:nvPr>
            <p:ph idx="1"/>
          </p:nvPr>
        </p:nvSpPr>
        <p:spPr/>
        <p:txBody>
          <a:bodyPr/>
          <a:lstStyle/>
          <a:p>
            <a:pPr>
              <a:spcAft>
                <a:spcPts val="1200"/>
              </a:spcAft>
            </a:pPr>
            <a:r>
              <a:rPr lang="en-US" dirty="0" smtClean="0"/>
              <a:t>What </a:t>
            </a:r>
            <a:r>
              <a:rPr lang="en-US" dirty="0"/>
              <a:t>is the probability that the process will eventually reach an absorbing state? </a:t>
            </a:r>
            <a:endParaRPr lang="en-US" dirty="0" smtClean="0"/>
          </a:p>
          <a:p>
            <a:pPr>
              <a:spcAft>
                <a:spcPts val="1200"/>
              </a:spcAft>
            </a:pPr>
            <a:r>
              <a:rPr lang="en-US" dirty="0" smtClean="0"/>
              <a:t>What </a:t>
            </a:r>
            <a:r>
              <a:rPr lang="en-US" dirty="0"/>
              <a:t>is the probability that the process will end up in a given absorbing </a:t>
            </a:r>
            <a:r>
              <a:rPr lang="en-US" dirty="0" smtClean="0"/>
              <a:t>state?</a:t>
            </a:r>
          </a:p>
          <a:p>
            <a:pPr>
              <a:spcAft>
                <a:spcPts val="1200"/>
              </a:spcAft>
            </a:pPr>
            <a:r>
              <a:rPr lang="en-US" dirty="0" smtClean="0"/>
              <a:t>On </a:t>
            </a:r>
            <a:r>
              <a:rPr lang="en-US" dirty="0"/>
              <a:t>the average, how long will it take for the process to be absorbed? </a:t>
            </a:r>
            <a:endParaRPr lang="en-US" dirty="0" smtClean="0"/>
          </a:p>
          <a:p>
            <a:pPr>
              <a:spcAft>
                <a:spcPts val="1200"/>
              </a:spcAft>
            </a:pPr>
            <a:r>
              <a:rPr lang="en-US" dirty="0" smtClean="0"/>
              <a:t>On </a:t>
            </a:r>
            <a:r>
              <a:rPr lang="en-US" dirty="0"/>
              <a:t>the average, how many times will the process be in each transient state?</a:t>
            </a:r>
          </a:p>
        </p:txBody>
      </p:sp>
    </p:spTree>
    <p:extLst>
      <p:ext uri="{BB962C8B-B14F-4D97-AF65-F5344CB8AC3E}">
        <p14:creationId xmlns:p14="http://schemas.microsoft.com/office/powerpoint/2010/main" val="256991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Running for Election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 </a:t>
            </a:r>
            <a:r>
              <a:rPr lang="en-US" dirty="0"/>
              <a:t>President of the United States tells person A his or her intention to run or not to run in the next election. Then A relays the news to B, who in turn relays the message to C, and so forth, always to some new person. We assume that there is a probability a that a person will change the answer from yes to no when transmitting it to the next person and a probability b that he or she will change it from no to yes. We choose as states the message, either yes or no</a:t>
            </a:r>
            <a:r>
              <a:rPr lang="en-US" dirty="0" smtClean="0"/>
              <a:t>.</a:t>
            </a:r>
          </a:p>
          <a:p>
            <a:pPr marL="0" indent="0">
              <a:buNone/>
            </a:pPr>
            <a:endParaRPr lang="en-US" dirty="0"/>
          </a:p>
          <a:p>
            <a:pPr marL="0" indent="0">
              <a:buNone/>
            </a:pPr>
            <a:r>
              <a:rPr lang="en-US" dirty="0"/>
              <a:t>L</a:t>
            </a:r>
            <a:r>
              <a:rPr lang="en-US" dirty="0" smtClean="0"/>
              <a:t>et </a:t>
            </a:r>
            <a:r>
              <a:rPr lang="en-US" dirty="0"/>
              <a:t>a = 0 and b = 1/2. Find P, P</a:t>
            </a:r>
            <a:r>
              <a:rPr lang="en-US" baseline="30000" dirty="0"/>
              <a:t>2</a:t>
            </a:r>
            <a:r>
              <a:rPr lang="en-US" dirty="0"/>
              <a:t>, and P</a:t>
            </a:r>
            <a:r>
              <a:rPr lang="en-US" baseline="30000" dirty="0"/>
              <a:t>3</a:t>
            </a:r>
            <a:r>
              <a:rPr lang="en-US" dirty="0"/>
              <a:t>. What would </a:t>
            </a:r>
            <a:r>
              <a:rPr lang="en-US" dirty="0" err="1"/>
              <a:t>P</a:t>
            </a:r>
            <a:r>
              <a:rPr lang="en-US" baseline="30000" dirty="0" err="1"/>
              <a:t>n</a:t>
            </a:r>
            <a:r>
              <a:rPr lang="en-US" dirty="0"/>
              <a:t> be? What happens to </a:t>
            </a:r>
            <a:r>
              <a:rPr lang="en-US" dirty="0" err="1"/>
              <a:t>P</a:t>
            </a:r>
            <a:r>
              <a:rPr lang="en-US" baseline="30000" dirty="0" err="1"/>
              <a:t>n</a:t>
            </a:r>
            <a:r>
              <a:rPr lang="en-US" dirty="0"/>
              <a:t> as n tends to infinity? Interpret this result.</a:t>
            </a:r>
          </a:p>
        </p:txBody>
      </p:sp>
    </p:spTree>
    <p:extLst>
      <p:ext uri="{BB962C8B-B14F-4D97-AF65-F5344CB8AC3E}">
        <p14:creationId xmlns:p14="http://schemas.microsoft.com/office/powerpoint/2010/main" val="2793267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Matrix</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66858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Matrix after n Steps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40877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Elite Colleges</a:t>
            </a:r>
            <a:endParaRPr lang="en-US" dirty="0"/>
          </a:p>
        </p:txBody>
      </p:sp>
      <p:sp>
        <p:nvSpPr>
          <p:cNvPr id="3" name="Content Placeholder 2"/>
          <p:cNvSpPr>
            <a:spLocks noGrp="1"/>
          </p:cNvSpPr>
          <p:nvPr>
            <p:ph idx="1"/>
          </p:nvPr>
        </p:nvSpPr>
        <p:spPr/>
        <p:txBody>
          <a:bodyPr/>
          <a:lstStyle/>
          <a:p>
            <a:pPr marL="0" indent="0">
              <a:buNone/>
            </a:pPr>
            <a:r>
              <a:rPr lang="en-US" dirty="0"/>
              <a:t>In the Dark Ages, Harvard, Dartmouth, and Yale admitted only male students. Assume that, at that </a:t>
            </a:r>
            <a:r>
              <a:rPr lang="en-US" dirty="0" smtClean="0"/>
              <a:t>time:</a:t>
            </a:r>
          </a:p>
          <a:p>
            <a:r>
              <a:rPr lang="en-US" dirty="0" smtClean="0"/>
              <a:t>80 </a:t>
            </a:r>
            <a:r>
              <a:rPr lang="en-US" dirty="0"/>
              <a:t>percent of the sons of Harvard men went to Harvard and the rest went to </a:t>
            </a:r>
            <a:r>
              <a:rPr lang="en-US" dirty="0" smtClean="0"/>
              <a:t>Yale</a:t>
            </a:r>
          </a:p>
          <a:p>
            <a:r>
              <a:rPr lang="en-US" dirty="0" smtClean="0"/>
              <a:t>40 </a:t>
            </a:r>
            <a:r>
              <a:rPr lang="en-US" dirty="0"/>
              <a:t>percent of the sons of Yale men went to Yale, and the rest split evenly between Harvard and </a:t>
            </a:r>
            <a:r>
              <a:rPr lang="en-US" dirty="0" smtClean="0"/>
              <a:t>Dartmouth</a:t>
            </a:r>
            <a:endParaRPr lang="en-US" dirty="0"/>
          </a:p>
          <a:p>
            <a:r>
              <a:rPr lang="en-US" dirty="0" smtClean="0"/>
              <a:t>of </a:t>
            </a:r>
            <a:r>
              <a:rPr lang="en-US" dirty="0"/>
              <a:t>the sons of Dartmouth men, 70 percent went to Dartmouth, 20 percent to Harvard, and 10 percent to </a:t>
            </a:r>
            <a:r>
              <a:rPr lang="en-US" dirty="0" smtClean="0"/>
              <a:t>Yale</a:t>
            </a:r>
            <a:endParaRPr lang="en-US" dirty="0"/>
          </a:p>
        </p:txBody>
      </p:sp>
    </p:spTree>
    <p:extLst>
      <p:ext uri="{BB962C8B-B14F-4D97-AF65-F5344CB8AC3E}">
        <p14:creationId xmlns:p14="http://schemas.microsoft.com/office/powerpoint/2010/main" val="1976286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Matrix</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729197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Bernoulli Trial Sidebar</a:t>
            </a:r>
            <a:endParaRPr lang="en-US" dirty="0"/>
          </a:p>
        </p:txBody>
      </p:sp>
      <p:pic>
        <p:nvPicPr>
          <p:cNvPr id="5" name="Picture 2" descr="https://www.nasa.gov/sites/default/files/images/106994main_image_feature_256_ajh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762" y="3911612"/>
            <a:ext cx="3429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wikimedia.org/wikipedia/commons/7/7b/Challenger_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911613"/>
            <a:ext cx="1988288" cy="26399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media.cleveland.com/nationworld_impact/photo/space-shuttle-challengerjpg-ff9375e2f0d3b75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568" y="2099340"/>
            <a:ext cx="2444702" cy="1642534"/>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5"/>
          <a:stretch>
            <a:fillRect/>
          </a:stretch>
        </p:blipFill>
        <p:spPr>
          <a:xfrm>
            <a:off x="3954896" y="3911612"/>
            <a:ext cx="2445453" cy="2639911"/>
          </a:xfrm>
          <a:prstGeom prst="rect">
            <a:avLst/>
          </a:prstGeom>
        </p:spPr>
      </p:pic>
      <p:sp>
        <p:nvSpPr>
          <p:cNvPr id="9" name="Content Placeholder 2"/>
          <p:cNvSpPr>
            <a:spLocks noGrp="1"/>
          </p:cNvSpPr>
          <p:nvPr>
            <p:ph idx="1"/>
          </p:nvPr>
        </p:nvSpPr>
        <p:spPr>
          <a:xfrm>
            <a:off x="377022" y="2049673"/>
            <a:ext cx="9601200" cy="4199467"/>
          </a:xfrm>
        </p:spPr>
        <p:txBody>
          <a:bodyPr>
            <a:normAutofit/>
          </a:bodyPr>
          <a:lstStyle/>
          <a:p>
            <a:pPr marL="0" indent="0">
              <a:buNone/>
            </a:pPr>
            <a:r>
              <a:rPr lang="en-US" sz="2400" dirty="0" smtClean="0"/>
              <a:t>On January 18, 1986 the Space Shuttle Challenger</a:t>
            </a:r>
          </a:p>
          <a:p>
            <a:pPr marL="0" indent="0">
              <a:buNone/>
            </a:pPr>
            <a:r>
              <a:rPr lang="en-US" sz="2400" dirty="0" smtClean="0"/>
              <a:t>was destroyed shortly after take-off. An O-Ring on </a:t>
            </a:r>
          </a:p>
          <a:p>
            <a:pPr marL="0" indent="0">
              <a:buNone/>
            </a:pPr>
            <a:r>
              <a:rPr lang="en-US" sz="2400" dirty="0" smtClean="0"/>
              <a:t>one of the booster rockets failed and caused an </a:t>
            </a:r>
          </a:p>
          <a:p>
            <a:pPr marL="0" indent="0">
              <a:buNone/>
            </a:pPr>
            <a:r>
              <a:rPr lang="en-US" sz="2400" dirty="0" smtClean="0"/>
              <a:t>explosion. The entire crew was killed.</a:t>
            </a:r>
            <a:endParaRPr lang="en-US" sz="2400" dirty="0"/>
          </a:p>
        </p:txBody>
      </p:sp>
    </p:spTree>
    <p:extLst>
      <p:ext uri="{BB962C8B-B14F-4D97-AF65-F5344CB8AC3E}">
        <p14:creationId xmlns:p14="http://schemas.microsoft.com/office/powerpoint/2010/main" val="1407132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Matrix after n steps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13003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Form</a:t>
            </a:r>
            <a:endParaRPr lang="en-US" dirty="0"/>
          </a:p>
        </p:txBody>
      </p:sp>
      <p:sp>
        <p:nvSpPr>
          <p:cNvPr id="3" name="Content Placeholder 2"/>
          <p:cNvSpPr>
            <a:spLocks noGrp="1"/>
          </p:cNvSpPr>
          <p:nvPr>
            <p:ph idx="1"/>
          </p:nvPr>
        </p:nvSpPr>
        <p:spPr>
          <a:xfrm>
            <a:off x="680320" y="2084624"/>
            <a:ext cx="10838689" cy="3599316"/>
          </a:xfrm>
        </p:spPr>
        <p:txBody>
          <a:bodyPr>
            <a:noAutofit/>
          </a:bodyPr>
          <a:lstStyle/>
          <a:p>
            <a:pPr marL="0" indent="0">
              <a:lnSpc>
                <a:spcPct val="160000"/>
              </a:lnSpc>
              <a:buNone/>
            </a:pPr>
            <a:r>
              <a:rPr lang="en-US" dirty="0"/>
              <a:t>Consider an arbitrary absorbing Markov chain. Renumber the states so that the transient states come first. If there are r absorbing states and t transient states, the transition matrix </a:t>
            </a:r>
            <a:r>
              <a:rPr lang="en-US" dirty="0" smtClean="0"/>
              <a:t>will </a:t>
            </a:r>
            <a:r>
              <a:rPr lang="en-US" dirty="0"/>
              <a:t>have the following canonical </a:t>
            </a:r>
            <a:r>
              <a:rPr lang="en-US" dirty="0" smtClean="0"/>
              <a:t>form.</a:t>
            </a:r>
          </a:p>
          <a:p>
            <a:pPr marL="0" indent="0">
              <a:buNone/>
            </a:pPr>
            <a:r>
              <a:rPr lang="en-US" dirty="0" smtClean="0"/>
              <a:t>Here </a:t>
            </a:r>
            <a:r>
              <a:rPr lang="en-US" dirty="0" smtClean="0"/>
              <a:t>I is </a:t>
            </a:r>
            <a:r>
              <a:rPr lang="en-US" dirty="0"/>
              <a:t>an r-by-r </a:t>
            </a:r>
            <a:r>
              <a:rPr lang="en-US" dirty="0" err="1"/>
              <a:t>indentity</a:t>
            </a:r>
            <a:r>
              <a:rPr lang="en-US" dirty="0"/>
              <a:t> matrix, 0 is an </a:t>
            </a:r>
            <a:endParaRPr lang="en-US" dirty="0" smtClean="0"/>
          </a:p>
          <a:p>
            <a:pPr marL="0" indent="0">
              <a:buNone/>
            </a:pPr>
            <a:r>
              <a:rPr lang="en-US" dirty="0" smtClean="0"/>
              <a:t>r-by-t </a:t>
            </a:r>
            <a:r>
              <a:rPr lang="en-US" dirty="0"/>
              <a:t>zero matrix, R is a nonzero t-by-r </a:t>
            </a:r>
            <a:endParaRPr lang="en-US" dirty="0" smtClean="0"/>
          </a:p>
          <a:p>
            <a:pPr marL="0" indent="0">
              <a:buNone/>
            </a:pPr>
            <a:r>
              <a:rPr lang="en-US" dirty="0" smtClean="0"/>
              <a:t>matrix</a:t>
            </a:r>
            <a:r>
              <a:rPr lang="en-US" dirty="0"/>
              <a:t>, and Q is an t-by-t matrix. The first t </a:t>
            </a:r>
            <a:endParaRPr lang="en-US" dirty="0" smtClean="0"/>
          </a:p>
          <a:p>
            <a:pPr marL="0" indent="0">
              <a:buNone/>
            </a:pPr>
            <a:r>
              <a:rPr lang="en-US" dirty="0" smtClean="0"/>
              <a:t>states </a:t>
            </a:r>
            <a:r>
              <a:rPr lang="en-US" dirty="0"/>
              <a:t>are transient and the last r states are </a:t>
            </a:r>
            <a:endParaRPr lang="en-US" dirty="0" smtClean="0"/>
          </a:p>
          <a:p>
            <a:pPr marL="0" indent="0">
              <a:buNone/>
            </a:pPr>
            <a:r>
              <a:rPr lang="en-US" dirty="0" smtClean="0"/>
              <a:t>absorbing</a:t>
            </a:r>
            <a:r>
              <a:rPr lang="en-US" dirty="0"/>
              <a:t>.</a:t>
            </a:r>
          </a:p>
        </p:txBody>
      </p:sp>
      <p:pic>
        <p:nvPicPr>
          <p:cNvPr id="4" name="Picture 3"/>
          <p:cNvPicPr>
            <a:picLocks noChangeAspect="1"/>
          </p:cNvPicPr>
          <p:nvPr/>
        </p:nvPicPr>
        <p:blipFill>
          <a:blip r:embed="rId2"/>
          <a:stretch>
            <a:fillRect/>
          </a:stretch>
        </p:blipFill>
        <p:spPr>
          <a:xfrm>
            <a:off x="7651859" y="4220614"/>
            <a:ext cx="3867150" cy="2114550"/>
          </a:xfrm>
          <a:prstGeom prst="rect">
            <a:avLst/>
          </a:prstGeom>
        </p:spPr>
      </p:pic>
    </p:spTree>
    <p:extLst>
      <p:ext uri="{BB962C8B-B14F-4D97-AF65-F5344CB8AC3E}">
        <p14:creationId xmlns:p14="http://schemas.microsoft.com/office/powerpoint/2010/main" val="1140367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0321" y="2336873"/>
            <a:ext cx="10467975" cy="3143250"/>
          </a:xfrm>
          <a:prstGeom prst="rect">
            <a:avLst/>
          </a:prstGeom>
        </p:spPr>
      </p:pic>
    </p:spTree>
    <p:extLst>
      <p:ext uri="{BB962C8B-B14F-4D97-AF65-F5344CB8AC3E}">
        <p14:creationId xmlns:p14="http://schemas.microsoft.com/office/powerpoint/2010/main" val="320092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Bernoulli Sidebar (2)</a:t>
            </a:r>
            <a:endParaRPr lang="en-US" dirty="0"/>
          </a:p>
        </p:txBody>
      </p:sp>
      <p:sp>
        <p:nvSpPr>
          <p:cNvPr id="3" name="Content Placeholder 2"/>
          <p:cNvSpPr>
            <a:spLocks noGrp="1"/>
          </p:cNvSpPr>
          <p:nvPr>
            <p:ph idx="1"/>
          </p:nvPr>
        </p:nvSpPr>
        <p:spPr/>
        <p:txBody>
          <a:bodyPr/>
          <a:lstStyle/>
          <a:p>
            <a:pPr marL="0" indent="0">
              <a:buNone/>
            </a:pPr>
            <a:r>
              <a:rPr lang="en-US" b="1" dirty="0"/>
              <a:t>Example:</a:t>
            </a:r>
            <a:r>
              <a:rPr lang="en-US" dirty="0"/>
              <a:t> </a:t>
            </a:r>
          </a:p>
          <a:p>
            <a:pPr marL="457200" indent="0">
              <a:buNone/>
            </a:pPr>
            <a:r>
              <a:rPr lang="en-US" dirty="0"/>
              <a:t>Space Shuttle launch is a Bernoulli trial. Assume that the probability of a successful launch is 97.3%, i.e. p = 0.973. Since Challenger was the 25</a:t>
            </a:r>
            <a:r>
              <a:rPr lang="en-US" baseline="30000" dirty="0"/>
              <a:t>th</a:t>
            </a:r>
            <a:r>
              <a:rPr lang="en-US" dirty="0"/>
              <a:t> launch, find P(25 S in a row). </a:t>
            </a:r>
            <a:endParaRPr lang="en-US" dirty="0" smtClean="0"/>
          </a:p>
          <a:p>
            <a:pPr marL="457200" indent="0">
              <a:buNone/>
            </a:pPr>
            <a:endParaRPr lang="en-US" dirty="0"/>
          </a:p>
          <a:p>
            <a:pPr marL="457200" indent="0">
              <a:buNone/>
            </a:pPr>
            <a:r>
              <a:rPr lang="en-US" dirty="0" smtClean="0"/>
              <a:t>What </a:t>
            </a:r>
            <a:r>
              <a:rPr lang="en-US" dirty="0"/>
              <a:t>is the probability that the 25</a:t>
            </a:r>
            <a:r>
              <a:rPr lang="en-US" baseline="30000" dirty="0"/>
              <a:t>th</a:t>
            </a:r>
            <a:r>
              <a:rPr lang="en-US" dirty="0"/>
              <a:t> launch will be successful?</a:t>
            </a:r>
          </a:p>
          <a:p>
            <a:pPr marL="457200" indent="0">
              <a:buNone/>
            </a:pPr>
            <a:endParaRPr lang="en-US" dirty="0" smtClean="0"/>
          </a:p>
          <a:p>
            <a:pPr marL="457200" indent="0">
              <a:buNone/>
            </a:pPr>
            <a:r>
              <a:rPr lang="en-US" dirty="0" smtClean="0"/>
              <a:t>What </a:t>
            </a:r>
            <a:r>
              <a:rPr lang="en-US" dirty="0"/>
              <a:t>if p = 99.9%? Find P(25 S), P(100 S), P(500 S)</a:t>
            </a:r>
          </a:p>
          <a:p>
            <a:pPr marL="0" indent="0">
              <a:buNone/>
            </a:pPr>
            <a:endParaRPr lang="en-US" dirty="0"/>
          </a:p>
        </p:txBody>
      </p:sp>
    </p:spTree>
    <p:extLst>
      <p:ext uri="{BB962C8B-B14F-4D97-AF65-F5344CB8AC3E}">
        <p14:creationId xmlns:p14="http://schemas.microsoft.com/office/powerpoint/2010/main" val="330445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Chain</a:t>
            </a:r>
            <a:endParaRPr lang="en-US" dirty="0"/>
          </a:p>
        </p:txBody>
      </p:sp>
      <p:sp>
        <p:nvSpPr>
          <p:cNvPr id="3" name="Content Placeholder 2"/>
          <p:cNvSpPr>
            <a:spLocks noGrp="1"/>
          </p:cNvSpPr>
          <p:nvPr>
            <p:ph idx="1"/>
          </p:nvPr>
        </p:nvSpPr>
        <p:spPr/>
        <p:txBody>
          <a:bodyPr>
            <a:normAutofit lnSpcReduction="10000"/>
          </a:bodyPr>
          <a:lstStyle/>
          <a:p>
            <a:r>
              <a:rPr lang="en-US" sz="2800" b="1" dirty="0" smtClean="0"/>
              <a:t>Set </a:t>
            </a:r>
            <a:r>
              <a:rPr lang="en-US" sz="2800" b="1" dirty="0"/>
              <a:t>of </a:t>
            </a:r>
            <a:r>
              <a:rPr lang="en-US" sz="2800" b="1" dirty="0" smtClean="0"/>
              <a:t>n states</a:t>
            </a:r>
            <a:r>
              <a:rPr lang="en-US" sz="2800" dirty="0"/>
              <a:t>, S = {s</a:t>
            </a:r>
            <a:r>
              <a:rPr lang="en-US" sz="2800" baseline="-25000" dirty="0"/>
              <a:t>1</a:t>
            </a:r>
            <a:r>
              <a:rPr lang="en-US" sz="2800" dirty="0"/>
              <a:t>, s</a:t>
            </a:r>
            <a:r>
              <a:rPr lang="en-US" sz="2800" baseline="-25000" dirty="0"/>
              <a:t>2</a:t>
            </a:r>
            <a:r>
              <a:rPr lang="en-US" sz="2800" dirty="0"/>
              <a:t>,...,</a:t>
            </a:r>
            <a:r>
              <a:rPr lang="en-US" sz="2800" dirty="0" err="1" smtClean="0"/>
              <a:t>s</a:t>
            </a:r>
            <a:r>
              <a:rPr lang="en-US" sz="2800" baseline="-25000" dirty="0" err="1" smtClean="0"/>
              <a:t>n</a:t>
            </a:r>
            <a:r>
              <a:rPr lang="en-US" sz="2800" dirty="0" smtClean="0"/>
              <a:t>}. </a:t>
            </a:r>
          </a:p>
          <a:p>
            <a:r>
              <a:rPr lang="en-US" sz="2800" dirty="0" smtClean="0"/>
              <a:t>Probability to move from sta</a:t>
            </a:r>
            <a:r>
              <a:rPr lang="en-US" sz="2800" dirty="0"/>
              <a:t>te </a:t>
            </a:r>
            <a:r>
              <a:rPr lang="en-US" sz="2800" dirty="0" err="1" smtClean="0"/>
              <a:t>s</a:t>
            </a:r>
            <a:r>
              <a:rPr lang="en-US" sz="2800" baseline="-25000" dirty="0" err="1" smtClean="0"/>
              <a:t>i</a:t>
            </a:r>
            <a:r>
              <a:rPr lang="en-US" sz="2800" dirty="0" smtClean="0"/>
              <a:t> t</a:t>
            </a:r>
            <a:r>
              <a:rPr lang="en-US" dirty="0" smtClean="0"/>
              <a:t>o</a:t>
            </a:r>
            <a:r>
              <a:rPr lang="en-US" sz="2800" baseline="-25000" dirty="0" smtClean="0"/>
              <a:t> </a:t>
            </a:r>
            <a:r>
              <a:rPr lang="en-US" sz="2800" dirty="0" err="1" smtClean="0"/>
              <a:t>s</a:t>
            </a:r>
            <a:r>
              <a:rPr lang="en-US" sz="2800" baseline="-25000" dirty="0" err="1" smtClean="0"/>
              <a:t>j</a:t>
            </a:r>
            <a:r>
              <a:rPr lang="en-US" sz="2800" dirty="0" smtClean="0"/>
              <a:t> is </a:t>
            </a:r>
            <a:r>
              <a:rPr lang="en-US" sz="2800" b="1" dirty="0" err="1" smtClean="0"/>
              <a:t>p</a:t>
            </a:r>
            <a:r>
              <a:rPr lang="en-US" sz="2800" b="1" baseline="-25000" dirty="0" err="1" smtClean="0"/>
              <a:t>ij</a:t>
            </a:r>
            <a:endParaRPr lang="en-US" sz="2800" b="1" baseline="-25000" dirty="0" smtClean="0"/>
          </a:p>
          <a:p>
            <a:r>
              <a:rPr lang="en-US" sz="2800" dirty="0" smtClean="0"/>
              <a:t>This </a:t>
            </a:r>
            <a:r>
              <a:rPr lang="en-US" sz="2800" dirty="0"/>
              <a:t>probability does not depend upon which states the chain was in before the </a:t>
            </a:r>
            <a:r>
              <a:rPr lang="en-US" sz="2800" dirty="0" smtClean="0"/>
              <a:t>current state.</a:t>
            </a:r>
          </a:p>
          <a:p>
            <a:r>
              <a:rPr lang="en-US" sz="2800" dirty="0" smtClean="0"/>
              <a:t>The </a:t>
            </a:r>
            <a:r>
              <a:rPr lang="en-US" sz="2800" dirty="0"/>
              <a:t>probabilities </a:t>
            </a:r>
            <a:r>
              <a:rPr lang="en-US" sz="2800" dirty="0" err="1"/>
              <a:t>p</a:t>
            </a:r>
            <a:r>
              <a:rPr lang="en-US" sz="2800" baseline="-25000" dirty="0" err="1"/>
              <a:t>ij</a:t>
            </a:r>
            <a:r>
              <a:rPr lang="en-US" sz="2800" dirty="0"/>
              <a:t> are called </a:t>
            </a:r>
            <a:r>
              <a:rPr lang="en-US" sz="2800" b="1" dirty="0"/>
              <a:t>transition </a:t>
            </a:r>
            <a:r>
              <a:rPr lang="en-US" sz="2800" b="1" dirty="0" smtClean="0"/>
              <a:t>probabilities</a:t>
            </a:r>
            <a:r>
              <a:rPr lang="en-US" sz="2800" dirty="0" smtClean="0"/>
              <a:t> and they are summarized in the </a:t>
            </a:r>
            <a:r>
              <a:rPr lang="en-US" sz="2800" b="1" dirty="0" smtClean="0"/>
              <a:t>transition matrix</a:t>
            </a:r>
            <a:r>
              <a:rPr lang="en-US" sz="2800" dirty="0" smtClean="0"/>
              <a:t>.</a:t>
            </a:r>
            <a:endParaRPr lang="en-US" sz="2800" dirty="0" smtClean="0"/>
          </a:p>
          <a:p>
            <a:r>
              <a:rPr lang="en-US" sz="2800" dirty="0" smtClean="0"/>
              <a:t>The </a:t>
            </a:r>
            <a:r>
              <a:rPr lang="en-US" sz="2800" dirty="0"/>
              <a:t>process can remain in the state it is </a:t>
            </a:r>
            <a:r>
              <a:rPr lang="en-US" sz="2800" dirty="0" smtClean="0"/>
              <a:t>in with probability </a:t>
            </a:r>
            <a:r>
              <a:rPr lang="en-US" sz="2800" dirty="0" err="1"/>
              <a:t>p</a:t>
            </a:r>
            <a:r>
              <a:rPr lang="en-US" sz="2800" baseline="-25000" dirty="0" err="1"/>
              <a:t>ii</a:t>
            </a:r>
            <a:r>
              <a:rPr lang="en-US" sz="2800" dirty="0"/>
              <a:t>.</a:t>
            </a:r>
          </a:p>
        </p:txBody>
      </p:sp>
    </p:spTree>
    <p:extLst>
      <p:ext uri="{BB962C8B-B14F-4D97-AF65-F5344CB8AC3E}">
        <p14:creationId xmlns:p14="http://schemas.microsoft.com/office/powerpoint/2010/main" val="2591302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vs Bernoulli</a:t>
            </a:r>
            <a:endParaRPr lang="en-US" dirty="0"/>
          </a:p>
        </p:txBody>
      </p:sp>
      <p:sp>
        <p:nvSpPr>
          <p:cNvPr id="3" name="Content Placeholder 2"/>
          <p:cNvSpPr>
            <a:spLocks noGrp="1"/>
          </p:cNvSpPr>
          <p:nvPr>
            <p:ph idx="1"/>
          </p:nvPr>
        </p:nvSpPr>
        <p:spPr/>
        <p:txBody>
          <a:bodyPr/>
          <a:lstStyle/>
          <a:p>
            <a:r>
              <a:rPr lang="en-US" dirty="0" smtClean="0"/>
              <a:t>Bernoulli:</a:t>
            </a:r>
          </a:p>
          <a:p>
            <a:pPr lvl="1"/>
            <a:r>
              <a:rPr lang="en-US" dirty="0" smtClean="0"/>
              <a:t>2 states, fixed probability of success</a:t>
            </a:r>
          </a:p>
          <a:p>
            <a:r>
              <a:rPr lang="en-US" dirty="0" smtClean="0"/>
              <a:t>Markov</a:t>
            </a:r>
          </a:p>
          <a:p>
            <a:pPr lvl="1"/>
            <a:r>
              <a:rPr lang="en-US" dirty="0" smtClean="0"/>
              <a:t>N states, probability of next step depends on current state</a:t>
            </a:r>
          </a:p>
          <a:p>
            <a:pPr lvl="1"/>
            <a:endParaRPr lang="en-US" dirty="0"/>
          </a:p>
          <a:p>
            <a:pPr marL="0" indent="0">
              <a:buNone/>
            </a:pPr>
            <a:r>
              <a:rPr lang="en-US" dirty="0" smtClean="0"/>
              <a:t>So, a Bernoulli trial is indeed a (simple) Markov chain, but Markov chains are usually not Bernoulli trials</a:t>
            </a:r>
            <a:endParaRPr lang="en-US" dirty="0"/>
          </a:p>
        </p:txBody>
      </p:sp>
    </p:spTree>
    <p:extLst>
      <p:ext uri="{BB962C8B-B14F-4D97-AF65-F5344CB8AC3E}">
        <p14:creationId xmlns:p14="http://schemas.microsoft.com/office/powerpoint/2010/main" val="1126363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Land of Oz</a:t>
            </a:r>
          </a:p>
        </p:txBody>
      </p:sp>
      <p:sp>
        <p:nvSpPr>
          <p:cNvPr id="3" name="Content Placeholder 2"/>
          <p:cNvSpPr>
            <a:spLocks noGrp="1"/>
          </p:cNvSpPr>
          <p:nvPr>
            <p:ph idx="1"/>
          </p:nvPr>
        </p:nvSpPr>
        <p:spPr/>
        <p:txBody>
          <a:bodyPr/>
          <a:lstStyle/>
          <a:p>
            <a:pPr>
              <a:lnSpc>
                <a:spcPct val="100000"/>
              </a:lnSpc>
              <a:spcAft>
                <a:spcPts val="1200"/>
              </a:spcAft>
            </a:pPr>
            <a:r>
              <a:rPr lang="en-US" dirty="0"/>
              <a:t>They never have two nice days in a row. </a:t>
            </a:r>
            <a:endParaRPr lang="en-US" dirty="0" smtClean="0"/>
          </a:p>
          <a:p>
            <a:pPr>
              <a:lnSpc>
                <a:spcPct val="100000"/>
              </a:lnSpc>
              <a:spcAft>
                <a:spcPts val="1200"/>
              </a:spcAft>
            </a:pPr>
            <a:r>
              <a:rPr lang="en-US" dirty="0" smtClean="0"/>
              <a:t>If </a:t>
            </a:r>
            <a:r>
              <a:rPr lang="en-US" dirty="0"/>
              <a:t>they have a nice day, they are just as likely to have snow as rain the next day. </a:t>
            </a:r>
            <a:endParaRPr lang="en-US" dirty="0" smtClean="0"/>
          </a:p>
          <a:p>
            <a:pPr>
              <a:lnSpc>
                <a:spcPct val="100000"/>
              </a:lnSpc>
              <a:spcAft>
                <a:spcPts val="1200"/>
              </a:spcAft>
            </a:pPr>
            <a:r>
              <a:rPr lang="en-US" dirty="0" smtClean="0"/>
              <a:t>If </a:t>
            </a:r>
            <a:r>
              <a:rPr lang="en-US" dirty="0"/>
              <a:t>they have snow or rain, they have an even chance of having the same the next day. </a:t>
            </a:r>
            <a:endParaRPr lang="en-US" dirty="0" smtClean="0"/>
          </a:p>
          <a:p>
            <a:pPr>
              <a:lnSpc>
                <a:spcPct val="100000"/>
              </a:lnSpc>
              <a:spcAft>
                <a:spcPts val="1200"/>
              </a:spcAft>
            </a:pPr>
            <a:r>
              <a:rPr lang="en-US" dirty="0" smtClean="0"/>
              <a:t>If </a:t>
            </a:r>
            <a:r>
              <a:rPr lang="en-US" dirty="0"/>
              <a:t>there is change from snow or rain, only half of the time is this a change to a nice day. </a:t>
            </a:r>
          </a:p>
        </p:txBody>
      </p:sp>
    </p:spTree>
    <p:extLst>
      <p:ext uri="{BB962C8B-B14F-4D97-AF65-F5344CB8AC3E}">
        <p14:creationId xmlns:p14="http://schemas.microsoft.com/office/powerpoint/2010/main" val="1400285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Matrix for the Land of Oz</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84218966"/>
              </p:ext>
            </p:extLst>
          </p:nvPr>
        </p:nvGraphicFramePr>
        <p:xfrm>
          <a:off x="2587476" y="2854383"/>
          <a:ext cx="6642788" cy="3089216"/>
        </p:xfrm>
        <a:graphic>
          <a:graphicData uri="http://schemas.openxmlformats.org/drawingml/2006/table">
            <a:tbl>
              <a:tblPr firstRow="1" bandRow="1">
                <a:tableStyleId>{5C22544A-7EE6-4342-B048-85BDC9FD1C3A}</a:tableStyleId>
              </a:tblPr>
              <a:tblGrid>
                <a:gridCol w="1660697"/>
                <a:gridCol w="1660697"/>
                <a:gridCol w="1660697"/>
                <a:gridCol w="1660697"/>
              </a:tblGrid>
              <a:tr h="772304">
                <a:tc>
                  <a:txBody>
                    <a:bodyPr/>
                    <a:lstStyle/>
                    <a:p>
                      <a:pPr algn="ctr"/>
                      <a:endParaRPr lang="en-US" b="1" dirty="0"/>
                    </a:p>
                  </a:txBody>
                  <a:tcPr/>
                </a:tc>
                <a:tc>
                  <a:txBody>
                    <a:bodyPr/>
                    <a:lstStyle/>
                    <a:p>
                      <a:pPr algn="ctr"/>
                      <a:r>
                        <a:rPr lang="en-US" b="1" dirty="0" smtClean="0"/>
                        <a:t>R</a:t>
                      </a:r>
                      <a:endParaRPr lang="en-US" b="1" dirty="0"/>
                    </a:p>
                  </a:txBody>
                  <a:tcPr/>
                </a:tc>
                <a:tc>
                  <a:txBody>
                    <a:bodyPr/>
                    <a:lstStyle/>
                    <a:p>
                      <a:pPr algn="ctr"/>
                      <a:r>
                        <a:rPr lang="en-US" b="1" dirty="0" smtClean="0"/>
                        <a:t>N</a:t>
                      </a:r>
                      <a:endParaRPr lang="en-US" b="1" dirty="0"/>
                    </a:p>
                  </a:txBody>
                  <a:tcPr/>
                </a:tc>
                <a:tc>
                  <a:txBody>
                    <a:bodyPr/>
                    <a:lstStyle/>
                    <a:p>
                      <a:pPr algn="ctr"/>
                      <a:r>
                        <a:rPr lang="en-US" b="1" dirty="0" smtClean="0"/>
                        <a:t>S</a:t>
                      </a:r>
                      <a:endParaRPr lang="en-US" b="1" dirty="0"/>
                    </a:p>
                  </a:txBody>
                  <a:tcPr/>
                </a:tc>
              </a:tr>
              <a:tr h="772304">
                <a:tc>
                  <a:txBody>
                    <a:bodyPr/>
                    <a:lstStyle/>
                    <a:p>
                      <a:pPr algn="ctr"/>
                      <a:r>
                        <a:rPr lang="en-US" b="1" dirty="0" smtClean="0"/>
                        <a:t>R</a:t>
                      </a: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r>
              <a:tr h="772304">
                <a:tc>
                  <a:txBody>
                    <a:bodyPr/>
                    <a:lstStyle/>
                    <a:p>
                      <a:pPr algn="ctr"/>
                      <a:r>
                        <a:rPr lang="en-US" b="1" dirty="0" smtClean="0"/>
                        <a:t>N</a:t>
                      </a: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r>
              <a:tr h="772304">
                <a:tc>
                  <a:txBody>
                    <a:bodyPr/>
                    <a:lstStyle/>
                    <a:p>
                      <a:pPr algn="ctr"/>
                      <a:r>
                        <a:rPr lang="en-US" b="1" dirty="0" smtClean="0"/>
                        <a:t>S</a:t>
                      </a:r>
                      <a:endParaRPr lang="en-US" b="1" dirty="0"/>
                    </a:p>
                  </a:txBody>
                  <a:tcPr/>
                </a:tc>
                <a:tc>
                  <a:txBody>
                    <a:bodyPr/>
                    <a:lstStyle/>
                    <a:p>
                      <a:pPr algn="ctr"/>
                      <a:endParaRPr lang="en-US" b="1" dirty="0"/>
                    </a:p>
                  </a:txBody>
                  <a:tcPr/>
                </a:tc>
                <a:tc>
                  <a:txBody>
                    <a:bodyPr/>
                    <a:lstStyle/>
                    <a:p>
                      <a:pPr algn="ctr"/>
                      <a:endParaRPr lang="en-US" b="1"/>
                    </a:p>
                  </a:txBody>
                  <a:tcPr/>
                </a:tc>
                <a:tc>
                  <a:txBody>
                    <a:bodyPr/>
                    <a:lstStyle/>
                    <a:p>
                      <a:pPr algn="ctr"/>
                      <a:endParaRPr lang="en-US" b="1" dirty="0"/>
                    </a:p>
                  </a:txBody>
                  <a:tcPr/>
                </a:tc>
              </a:tr>
            </a:tbl>
          </a:graphicData>
        </a:graphic>
      </p:graphicFrame>
    </p:spTree>
    <p:extLst>
      <p:ext uri="{BB962C8B-B14F-4D97-AF65-F5344CB8AC3E}">
        <p14:creationId xmlns:p14="http://schemas.microsoft.com/office/powerpoint/2010/main" val="466637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2-Day Forecast for the Land of Oz</a:t>
            </a:r>
            <a:endParaRPr lang="en-US" dirty="0"/>
          </a:p>
        </p:txBody>
      </p:sp>
      <p:sp>
        <p:nvSpPr>
          <p:cNvPr id="3" name="Content Placeholder 2"/>
          <p:cNvSpPr>
            <a:spLocks noGrp="1"/>
          </p:cNvSpPr>
          <p:nvPr>
            <p:ph idx="1"/>
          </p:nvPr>
        </p:nvSpPr>
        <p:spPr/>
        <p:txBody>
          <a:bodyPr/>
          <a:lstStyle/>
          <a:p>
            <a:pPr marL="0" indent="0">
              <a:buNone/>
            </a:pPr>
            <a:r>
              <a:rPr lang="en-US" dirty="0"/>
              <a:t>We consider the question of determining the probability that, given the chain is in state i today, it will be in state j two days from now</a:t>
            </a:r>
            <a:r>
              <a:rPr lang="en-US" dirty="0" smtClean="0"/>
              <a:t>.</a:t>
            </a:r>
          </a:p>
          <a:p>
            <a:pPr marL="0" indent="0">
              <a:buNone/>
            </a:pPr>
            <a:r>
              <a:rPr lang="en-US" dirty="0" smtClean="0"/>
              <a:t>We </a:t>
            </a:r>
            <a:r>
              <a:rPr lang="en-US" dirty="0"/>
              <a:t>denote this probability by </a:t>
            </a:r>
            <a:r>
              <a:rPr lang="en-US" dirty="0" err="1" smtClean="0"/>
              <a:t>p</a:t>
            </a:r>
            <a:r>
              <a:rPr lang="en-US" baseline="-25000" dirty="0" err="1" smtClean="0"/>
              <a:t>ij</a:t>
            </a:r>
            <a:r>
              <a:rPr lang="en-US" baseline="30000" dirty="0" smtClean="0"/>
              <a:t>(2</a:t>
            </a:r>
            <a:r>
              <a:rPr lang="en-US" baseline="30000" dirty="0"/>
              <a:t>)</a:t>
            </a:r>
            <a:r>
              <a:rPr lang="en-US" dirty="0" smtClean="0"/>
              <a:t> </a:t>
            </a:r>
            <a:r>
              <a:rPr lang="en-US" dirty="0"/>
              <a:t>. </a:t>
            </a:r>
            <a:endParaRPr lang="en-US" dirty="0" smtClean="0"/>
          </a:p>
          <a:p>
            <a:pPr marL="0" indent="0">
              <a:buNone/>
            </a:pPr>
            <a:r>
              <a:rPr lang="en-US" dirty="0" smtClean="0"/>
              <a:t>We see </a:t>
            </a:r>
            <a:r>
              <a:rPr lang="en-US" dirty="0"/>
              <a:t>that if it is rainy today then the event that it is snowy two days from now is the disjoint union of the following three events: </a:t>
            </a:r>
            <a:endParaRPr lang="en-US" dirty="0" smtClean="0"/>
          </a:p>
          <a:p>
            <a:pPr marL="457200" indent="-457200">
              <a:buAutoNum type="arabicParenR"/>
            </a:pPr>
            <a:r>
              <a:rPr lang="en-US" dirty="0" smtClean="0"/>
              <a:t>it </a:t>
            </a:r>
            <a:r>
              <a:rPr lang="en-US" dirty="0"/>
              <a:t>is rainy tomorrow and snowy two days from now, </a:t>
            </a:r>
            <a:endParaRPr lang="en-US" dirty="0" smtClean="0"/>
          </a:p>
          <a:p>
            <a:pPr marL="457200" indent="-457200">
              <a:buAutoNum type="arabicParenR"/>
            </a:pPr>
            <a:r>
              <a:rPr lang="en-US" dirty="0" smtClean="0"/>
              <a:t>it </a:t>
            </a:r>
            <a:r>
              <a:rPr lang="en-US" dirty="0"/>
              <a:t>is nice tomorrow and snowy two days from now, and </a:t>
            </a:r>
            <a:endParaRPr lang="en-US" dirty="0" smtClean="0"/>
          </a:p>
          <a:p>
            <a:pPr marL="457200" indent="-457200">
              <a:buAutoNum type="arabicParenR"/>
            </a:pPr>
            <a:r>
              <a:rPr lang="en-US" dirty="0" smtClean="0"/>
              <a:t>it </a:t>
            </a:r>
            <a:r>
              <a:rPr lang="en-US" dirty="0"/>
              <a:t>is snowy tomorrow and snowy two days from now. </a:t>
            </a:r>
          </a:p>
        </p:txBody>
      </p:sp>
    </p:spTree>
    <p:extLst>
      <p:ext uri="{BB962C8B-B14F-4D97-AF65-F5344CB8AC3E}">
        <p14:creationId xmlns:p14="http://schemas.microsoft.com/office/powerpoint/2010/main" val="241773868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262</TotalTime>
  <Words>1396</Words>
  <Application>Microsoft Office PowerPoint</Application>
  <PresentationFormat>Widescreen</PresentationFormat>
  <Paragraphs>128</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Trebuchet MS</vt:lpstr>
      <vt:lpstr>Berlin</vt:lpstr>
      <vt:lpstr>Markov Chains</vt:lpstr>
      <vt:lpstr>Bernoulli Trial</vt:lpstr>
      <vt:lpstr>Bernoulli Trial Sidebar</vt:lpstr>
      <vt:lpstr>Bernoulli Sidebar (2)</vt:lpstr>
      <vt:lpstr>Markov Chain</vt:lpstr>
      <vt:lpstr>Markov vs Bernoulli</vt:lpstr>
      <vt:lpstr>Example: Land of Oz</vt:lpstr>
      <vt:lpstr>Transition Matrix for the Land of Oz</vt:lpstr>
      <vt:lpstr>2-Day Forecast for the Land of Oz</vt:lpstr>
      <vt:lpstr>2 Day Forecast Probabilities</vt:lpstr>
      <vt:lpstr>How to compute Pn</vt:lpstr>
      <vt:lpstr>6-Day Forecast for Land of Oz</vt:lpstr>
      <vt:lpstr>Pizza Delivery Example</vt:lpstr>
      <vt:lpstr>Pizza Delivery Example</vt:lpstr>
      <vt:lpstr>Pizza Delivery Example – transition matrix</vt:lpstr>
      <vt:lpstr>Pizza Delivery Example</vt:lpstr>
      <vt:lpstr>Pizza Delivery Example</vt:lpstr>
      <vt:lpstr>Will we get Pizza?</vt:lpstr>
      <vt:lpstr>Example: Drunkard’s Walk</vt:lpstr>
      <vt:lpstr>Transition Matrix for Drunkard Walk </vt:lpstr>
      <vt:lpstr>Where will we end up?</vt:lpstr>
      <vt:lpstr>What is the long-term transition matrix</vt:lpstr>
      <vt:lpstr>Transient vs Absorbing</vt:lpstr>
      <vt:lpstr>Questions to Ask about a Markov Chain</vt:lpstr>
      <vt:lpstr>Example: Running for Election</vt:lpstr>
      <vt:lpstr>Transition Matrix</vt:lpstr>
      <vt:lpstr>Transition Matrix after n Steps</vt:lpstr>
      <vt:lpstr>Example: Elite Colleges</vt:lpstr>
      <vt:lpstr>Transition Matrix</vt:lpstr>
      <vt:lpstr>Transition Matrix after n steps</vt:lpstr>
      <vt:lpstr>Canonical Form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Markov Chains</dc:title>
  <dc:creator>Bert Wachsmuth</dc:creator>
  <cp:lastModifiedBy>Bert Wachsmuth</cp:lastModifiedBy>
  <cp:revision>48</cp:revision>
  <dcterms:created xsi:type="dcterms:W3CDTF">2015-11-18T17:37:52Z</dcterms:created>
  <dcterms:modified xsi:type="dcterms:W3CDTF">2015-11-30T18:31:26Z</dcterms:modified>
</cp:coreProperties>
</file>