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4" r:id="rId4"/>
    <p:sldId id="258" r:id="rId5"/>
    <p:sldId id="259" r:id="rId6"/>
    <p:sldId id="260" r:id="rId7"/>
    <p:sldId id="261" r:id="rId8"/>
    <p:sldId id="262" r:id="rId9"/>
    <p:sldId id="263" r:id="rId10"/>
    <p:sldId id="265" r:id="rId11"/>
    <p:sldId id="264"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54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11/20/2015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11/20/2015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Andrey_Markov_(Soviet_mathematician)" TargetMode="External"/><Relationship Id="rId3" Type="http://schemas.openxmlformats.org/officeDocument/2006/relationships/hyperlink" Target="https://en.wikipedia.org/wiki/Stochastic_process" TargetMode="External"/><Relationship Id="rId7" Type="http://schemas.openxmlformats.org/officeDocument/2006/relationships/hyperlink" Target="https://en.wikipedia.org/wiki/Markov_brothers'_inequality"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s://en.wikipedia.org/wiki/Vladimir_Andreevich_Markov" TargetMode="External"/><Relationship Id="rId5" Type="http://schemas.openxmlformats.org/officeDocument/2006/relationships/hyperlink" Target="https://en.wikipedia.org/wiki/Markov_process" TargetMode="External"/><Relationship Id="rId10" Type="http://schemas.openxmlformats.org/officeDocument/2006/relationships/hyperlink" Target="https://en.wikipedia.org/wiki/Recursion#Functional_recursion" TargetMode="External"/><Relationship Id="rId4" Type="http://schemas.openxmlformats.org/officeDocument/2006/relationships/hyperlink" Target="https://en.wikipedia.org/wiki/Markov_chain" TargetMode="External"/><Relationship Id="rId9" Type="http://schemas.openxmlformats.org/officeDocument/2006/relationships/hyperlink" Target="https://en.wikipedia.org/wiki/Constructive_mathematic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Markov Chains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19149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Matrix for Drunkard Walk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6942487"/>
              </p:ext>
            </p:extLst>
          </p:nvPr>
        </p:nvGraphicFramePr>
        <p:xfrm>
          <a:off x="1586812" y="2250536"/>
          <a:ext cx="8126532" cy="4184772"/>
        </p:xfrm>
        <a:graphic>
          <a:graphicData uri="http://schemas.openxmlformats.org/drawingml/2006/table">
            <a:tbl>
              <a:tblPr firstRow="1" bandRow="1">
                <a:tableStyleId>{5C22544A-7EE6-4342-B048-85BDC9FD1C3A}</a:tableStyleId>
              </a:tblPr>
              <a:tblGrid>
                <a:gridCol w="1354422"/>
                <a:gridCol w="1354422"/>
                <a:gridCol w="1354422"/>
                <a:gridCol w="1354422"/>
                <a:gridCol w="1354422"/>
                <a:gridCol w="1354422"/>
              </a:tblGrid>
              <a:tr h="697462">
                <a:tc>
                  <a:txBody>
                    <a:bodyPr/>
                    <a:lstStyle/>
                    <a:p>
                      <a:pPr algn="ctr"/>
                      <a:endParaRPr lang="en-US" b="1" dirty="0"/>
                    </a:p>
                  </a:txBody>
                  <a:tcPr/>
                </a:tc>
                <a:tc>
                  <a:txBody>
                    <a:bodyPr/>
                    <a:lstStyle/>
                    <a:p>
                      <a:pPr algn="ctr"/>
                      <a:r>
                        <a:rPr lang="en-US" b="1" dirty="0" smtClean="0"/>
                        <a:t>0</a:t>
                      </a:r>
                      <a:endParaRPr lang="en-US" b="1" dirty="0"/>
                    </a:p>
                  </a:txBody>
                  <a:tcPr/>
                </a:tc>
                <a:tc>
                  <a:txBody>
                    <a:bodyPr/>
                    <a:lstStyle/>
                    <a:p>
                      <a:pPr algn="ctr"/>
                      <a:r>
                        <a:rPr lang="en-US" b="1" dirty="0" smtClean="0"/>
                        <a:t>1</a:t>
                      </a:r>
                      <a:endParaRPr lang="en-US" b="1" dirty="0"/>
                    </a:p>
                  </a:txBody>
                  <a:tcPr/>
                </a:tc>
                <a:tc>
                  <a:txBody>
                    <a:bodyPr/>
                    <a:lstStyle/>
                    <a:p>
                      <a:pPr algn="ctr"/>
                      <a:r>
                        <a:rPr lang="en-US" b="1" dirty="0" smtClean="0"/>
                        <a:t>2</a:t>
                      </a:r>
                      <a:endParaRPr lang="en-US" b="1" dirty="0"/>
                    </a:p>
                  </a:txBody>
                  <a:tcPr/>
                </a:tc>
                <a:tc>
                  <a:txBody>
                    <a:bodyPr/>
                    <a:lstStyle/>
                    <a:p>
                      <a:pPr algn="ctr"/>
                      <a:r>
                        <a:rPr lang="en-US" b="1" dirty="0" smtClean="0"/>
                        <a:t>3</a:t>
                      </a:r>
                      <a:endParaRPr lang="en-US" b="1" dirty="0"/>
                    </a:p>
                  </a:txBody>
                  <a:tcPr/>
                </a:tc>
                <a:tc>
                  <a:txBody>
                    <a:bodyPr/>
                    <a:lstStyle/>
                    <a:p>
                      <a:pPr algn="ctr"/>
                      <a:r>
                        <a:rPr lang="en-US" b="1" dirty="0" smtClean="0"/>
                        <a:t>4</a:t>
                      </a:r>
                      <a:endParaRPr lang="en-US" b="1" dirty="0"/>
                    </a:p>
                  </a:txBody>
                  <a:tcPr/>
                </a:tc>
              </a:tr>
              <a:tr h="697462">
                <a:tc>
                  <a:txBody>
                    <a:bodyPr/>
                    <a:lstStyle/>
                    <a:p>
                      <a:pPr algn="ctr"/>
                      <a:r>
                        <a:rPr lang="en-US" b="1" dirty="0" smtClean="0"/>
                        <a:t>0</a:t>
                      </a: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r>
              <a:tr h="697462">
                <a:tc>
                  <a:txBody>
                    <a:bodyPr/>
                    <a:lstStyle/>
                    <a:p>
                      <a:pPr algn="ctr"/>
                      <a:r>
                        <a:rPr lang="en-US" b="1" dirty="0" smtClean="0"/>
                        <a:t>1</a:t>
                      </a:r>
                      <a:endParaRPr lang="en-US" b="1" dirty="0"/>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r>
              <a:tr h="697462">
                <a:tc>
                  <a:txBody>
                    <a:bodyPr/>
                    <a:lstStyle/>
                    <a:p>
                      <a:pPr algn="ctr"/>
                      <a:r>
                        <a:rPr lang="en-US" b="1" dirty="0" smtClean="0"/>
                        <a:t>2</a:t>
                      </a:r>
                      <a:endParaRPr lang="en-US" b="1" dirty="0"/>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r>
              <a:tr h="697462">
                <a:tc>
                  <a:txBody>
                    <a:bodyPr/>
                    <a:lstStyle/>
                    <a:p>
                      <a:pPr algn="ctr"/>
                      <a:r>
                        <a:rPr lang="en-US" b="1" dirty="0" smtClean="0"/>
                        <a:t>3</a:t>
                      </a:r>
                      <a:endParaRPr lang="en-US" b="1" dirty="0"/>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r>
              <a:tr h="697462">
                <a:tc>
                  <a:txBody>
                    <a:bodyPr/>
                    <a:lstStyle/>
                    <a:p>
                      <a:pPr algn="ctr"/>
                      <a:r>
                        <a:rPr lang="en-US" b="1" dirty="0" smtClean="0"/>
                        <a:t>4</a:t>
                      </a:r>
                      <a:endParaRPr lang="en-US" b="1" dirty="0"/>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c>
                  <a:txBody>
                    <a:bodyPr/>
                    <a:lstStyle/>
                    <a:p>
                      <a:pPr algn="ctr"/>
                      <a:endParaRPr lang="en-US" b="1"/>
                    </a:p>
                  </a:txBody>
                  <a:tcPr/>
                </a:tc>
                <a:tc>
                  <a:txBody>
                    <a:bodyPr/>
                    <a:lstStyle/>
                    <a:p>
                      <a:pPr algn="ctr"/>
                      <a:endParaRPr lang="en-US" b="1" dirty="0"/>
                    </a:p>
                  </a:txBody>
                  <a:tcPr/>
                </a:tc>
              </a:tr>
            </a:tbl>
          </a:graphicData>
        </a:graphic>
      </p:graphicFrame>
    </p:spTree>
    <p:extLst>
      <p:ext uri="{BB962C8B-B14F-4D97-AF65-F5344CB8AC3E}">
        <p14:creationId xmlns:p14="http://schemas.microsoft.com/office/powerpoint/2010/main" val="619718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Transient vs Absorbing</a:t>
            </a:r>
            <a:endParaRPr lang="en-US" dirty="0"/>
          </a:p>
        </p:txBody>
      </p:sp>
      <p:sp>
        <p:nvSpPr>
          <p:cNvPr id="3" name="Content Placeholder 2"/>
          <p:cNvSpPr>
            <a:spLocks noGrp="1"/>
          </p:cNvSpPr>
          <p:nvPr>
            <p:ph idx="1"/>
          </p:nvPr>
        </p:nvSpPr>
        <p:spPr/>
        <p:txBody>
          <a:bodyPr/>
          <a:lstStyle/>
          <a:p>
            <a:r>
              <a:rPr lang="en-US" b="1" dirty="0" smtClean="0"/>
              <a:t>Definition:</a:t>
            </a:r>
            <a:r>
              <a:rPr lang="en-US" dirty="0" smtClean="0"/>
              <a:t> A </a:t>
            </a:r>
            <a:r>
              <a:rPr lang="en-US" dirty="0"/>
              <a:t>state </a:t>
            </a:r>
            <a:r>
              <a:rPr lang="en-US" dirty="0" err="1"/>
              <a:t>s</a:t>
            </a:r>
            <a:r>
              <a:rPr lang="en-US" baseline="-25000" dirty="0" err="1"/>
              <a:t>i</a:t>
            </a:r>
            <a:r>
              <a:rPr lang="en-US" dirty="0"/>
              <a:t> of a Markov chain is called absorbing if it is impossible to leave it (i.e., </a:t>
            </a:r>
            <a:r>
              <a:rPr lang="en-US" dirty="0" err="1"/>
              <a:t>p</a:t>
            </a:r>
            <a:r>
              <a:rPr lang="en-US" baseline="-25000" dirty="0" err="1"/>
              <a:t>ii</a:t>
            </a:r>
            <a:r>
              <a:rPr lang="en-US" dirty="0"/>
              <a:t> = 1). </a:t>
            </a:r>
            <a:endParaRPr lang="en-US" dirty="0" smtClean="0"/>
          </a:p>
          <a:p>
            <a:endParaRPr lang="en-US" dirty="0"/>
          </a:p>
          <a:p>
            <a:r>
              <a:rPr lang="en-US" b="1" dirty="0" smtClean="0"/>
              <a:t>Definition</a:t>
            </a:r>
            <a:r>
              <a:rPr lang="en-US" dirty="0" smtClean="0"/>
              <a:t>: A </a:t>
            </a:r>
            <a:r>
              <a:rPr lang="en-US" dirty="0"/>
              <a:t>Markov chain is absorbing if it has at least one absorbing state, and if from every state it is possible to go to an absorbing state (not necessarily in one step</a:t>
            </a:r>
            <a:r>
              <a:rPr lang="en-US" dirty="0" smtClean="0"/>
              <a:t>).</a:t>
            </a:r>
          </a:p>
          <a:p>
            <a:endParaRPr lang="en-US" dirty="0"/>
          </a:p>
          <a:p>
            <a:r>
              <a:rPr lang="en-US" b="1" dirty="0" smtClean="0"/>
              <a:t>Definition</a:t>
            </a:r>
            <a:r>
              <a:rPr lang="en-US" dirty="0" smtClean="0"/>
              <a:t>: In </a:t>
            </a:r>
            <a:r>
              <a:rPr lang="en-US" dirty="0"/>
              <a:t>an absorbing Markov chain, a state which is not absorbing is called transient.</a:t>
            </a:r>
          </a:p>
        </p:txBody>
      </p:sp>
    </p:spTree>
    <p:extLst>
      <p:ext uri="{BB962C8B-B14F-4D97-AF65-F5344CB8AC3E}">
        <p14:creationId xmlns:p14="http://schemas.microsoft.com/office/powerpoint/2010/main" val="3225937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Drunken Walk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54250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about a Markov Chain</a:t>
            </a:r>
            <a:endParaRPr lang="en-US" dirty="0"/>
          </a:p>
        </p:txBody>
      </p:sp>
      <p:sp>
        <p:nvSpPr>
          <p:cNvPr id="3" name="Content Placeholder 2"/>
          <p:cNvSpPr>
            <a:spLocks noGrp="1"/>
          </p:cNvSpPr>
          <p:nvPr>
            <p:ph idx="1"/>
          </p:nvPr>
        </p:nvSpPr>
        <p:spPr/>
        <p:txBody>
          <a:bodyPr/>
          <a:lstStyle/>
          <a:p>
            <a:pPr>
              <a:spcAft>
                <a:spcPts val="1200"/>
              </a:spcAft>
            </a:pPr>
            <a:r>
              <a:rPr lang="en-US" dirty="0" smtClean="0"/>
              <a:t>What </a:t>
            </a:r>
            <a:r>
              <a:rPr lang="en-US" dirty="0"/>
              <a:t>is the probability that the process will eventually reach an absorbing state? </a:t>
            </a:r>
            <a:endParaRPr lang="en-US" dirty="0" smtClean="0"/>
          </a:p>
          <a:p>
            <a:pPr>
              <a:spcAft>
                <a:spcPts val="1200"/>
              </a:spcAft>
            </a:pPr>
            <a:r>
              <a:rPr lang="en-US" dirty="0" smtClean="0"/>
              <a:t>What </a:t>
            </a:r>
            <a:r>
              <a:rPr lang="en-US" dirty="0"/>
              <a:t>is the probability that the process will end up in a given absorbing </a:t>
            </a:r>
            <a:r>
              <a:rPr lang="en-US" dirty="0" smtClean="0"/>
              <a:t>state?</a:t>
            </a:r>
          </a:p>
          <a:p>
            <a:pPr>
              <a:spcAft>
                <a:spcPts val="1200"/>
              </a:spcAft>
            </a:pPr>
            <a:r>
              <a:rPr lang="en-US" dirty="0" smtClean="0"/>
              <a:t>On </a:t>
            </a:r>
            <a:r>
              <a:rPr lang="en-US" dirty="0"/>
              <a:t>the average, how long will it take for the process to be absorbed? </a:t>
            </a:r>
            <a:endParaRPr lang="en-US" dirty="0" smtClean="0"/>
          </a:p>
          <a:p>
            <a:pPr>
              <a:spcAft>
                <a:spcPts val="1200"/>
              </a:spcAft>
            </a:pPr>
            <a:r>
              <a:rPr lang="en-US" dirty="0" smtClean="0"/>
              <a:t>On </a:t>
            </a:r>
            <a:r>
              <a:rPr lang="en-US" dirty="0"/>
              <a:t>the average, how many times will the process be in each transient state?</a:t>
            </a:r>
          </a:p>
        </p:txBody>
      </p:sp>
    </p:spTree>
    <p:extLst>
      <p:ext uri="{BB962C8B-B14F-4D97-AF65-F5344CB8AC3E}">
        <p14:creationId xmlns:p14="http://schemas.microsoft.com/office/powerpoint/2010/main" val="256991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Running for Election</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President of the United States tells person A his or her intention to run or not to run in the next election. Then A relays the news to B, who in turn relays the message to C, and so forth, always to some new person. We assume that there is a probability a that a person will change the answer from yes to no when transmitting it to the next person and a probability b that he or she will change it from no to yes. We choose as states the message, either yes or no.</a:t>
            </a:r>
          </a:p>
        </p:txBody>
      </p:sp>
    </p:spTree>
    <p:extLst>
      <p:ext uri="{BB962C8B-B14F-4D97-AF65-F5344CB8AC3E}">
        <p14:creationId xmlns:p14="http://schemas.microsoft.com/office/powerpoint/2010/main" val="2793267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Matrix</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66858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Elite Colleges</a:t>
            </a:r>
            <a:endParaRPr lang="en-US" dirty="0"/>
          </a:p>
        </p:txBody>
      </p:sp>
      <p:sp>
        <p:nvSpPr>
          <p:cNvPr id="3" name="Content Placeholder 2"/>
          <p:cNvSpPr>
            <a:spLocks noGrp="1"/>
          </p:cNvSpPr>
          <p:nvPr>
            <p:ph idx="1"/>
          </p:nvPr>
        </p:nvSpPr>
        <p:spPr/>
        <p:txBody>
          <a:bodyPr/>
          <a:lstStyle/>
          <a:p>
            <a:pPr marL="0" indent="0">
              <a:buNone/>
            </a:pPr>
            <a:r>
              <a:rPr lang="en-US" dirty="0"/>
              <a:t>In the Dark Ages, Harvard, Dartmouth, and Yale admitted only male students. Assume that, at that </a:t>
            </a:r>
            <a:r>
              <a:rPr lang="en-US" dirty="0" smtClean="0"/>
              <a:t>time:</a:t>
            </a:r>
          </a:p>
          <a:p>
            <a:r>
              <a:rPr lang="en-US" dirty="0" smtClean="0"/>
              <a:t>80 </a:t>
            </a:r>
            <a:r>
              <a:rPr lang="en-US" dirty="0"/>
              <a:t>percent of the sons of Harvard men went to Harvard and the rest went to </a:t>
            </a:r>
            <a:r>
              <a:rPr lang="en-US" dirty="0" smtClean="0"/>
              <a:t>Yale</a:t>
            </a:r>
          </a:p>
          <a:p>
            <a:r>
              <a:rPr lang="en-US" dirty="0" smtClean="0"/>
              <a:t>40 </a:t>
            </a:r>
            <a:r>
              <a:rPr lang="en-US" dirty="0"/>
              <a:t>percent of the sons of Yale men went to Yale, and the rest split evenly between Harvard and </a:t>
            </a:r>
            <a:r>
              <a:rPr lang="en-US" dirty="0" smtClean="0"/>
              <a:t>Dartmouth</a:t>
            </a:r>
            <a:endParaRPr lang="en-US" dirty="0"/>
          </a:p>
          <a:p>
            <a:r>
              <a:rPr lang="en-US" dirty="0" smtClean="0"/>
              <a:t>of </a:t>
            </a:r>
            <a:r>
              <a:rPr lang="en-US" dirty="0"/>
              <a:t>the sons of Dartmouth men, 70 percent went to Dartmouth, 20 percent to Harvard, and 10 percent to </a:t>
            </a:r>
            <a:r>
              <a:rPr lang="en-US" dirty="0" smtClean="0"/>
              <a:t>Yale</a:t>
            </a:r>
            <a:endParaRPr lang="en-US" dirty="0"/>
          </a:p>
        </p:txBody>
      </p:sp>
    </p:spTree>
    <p:extLst>
      <p:ext uri="{BB962C8B-B14F-4D97-AF65-F5344CB8AC3E}">
        <p14:creationId xmlns:p14="http://schemas.microsoft.com/office/powerpoint/2010/main" val="1976286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Matrix</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29197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“Markov Chain”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800" dirty="0"/>
              <a:t>We have a </a:t>
            </a:r>
            <a:r>
              <a:rPr lang="en-US" sz="2800" b="1" dirty="0"/>
              <a:t>set of states</a:t>
            </a:r>
            <a:r>
              <a:rPr lang="en-US" sz="2800" dirty="0"/>
              <a:t>, S = {s1, s2,...,</a:t>
            </a:r>
            <a:r>
              <a:rPr lang="en-US" sz="2800" dirty="0" err="1"/>
              <a:t>sr</a:t>
            </a:r>
            <a:r>
              <a:rPr lang="en-US" sz="2800" dirty="0"/>
              <a:t>}. </a:t>
            </a:r>
            <a:endParaRPr lang="en-US" sz="2800" dirty="0" smtClean="0"/>
          </a:p>
          <a:p>
            <a:pPr marL="0" indent="0">
              <a:buNone/>
            </a:pPr>
            <a:r>
              <a:rPr lang="en-US" sz="2800" dirty="0" smtClean="0"/>
              <a:t>A </a:t>
            </a:r>
            <a:r>
              <a:rPr lang="en-US" sz="2800" dirty="0"/>
              <a:t>process starts in one of these states and moves successively from one state to another. Each move is called a </a:t>
            </a:r>
            <a:r>
              <a:rPr lang="en-US" sz="2800" b="1" dirty="0"/>
              <a:t>step</a:t>
            </a:r>
            <a:r>
              <a:rPr lang="en-US" sz="2800" dirty="0"/>
              <a:t>. </a:t>
            </a:r>
            <a:endParaRPr lang="en-US" sz="2800" dirty="0" smtClean="0"/>
          </a:p>
          <a:p>
            <a:pPr marL="0" indent="0">
              <a:buNone/>
            </a:pPr>
            <a:r>
              <a:rPr lang="en-US" sz="2800" dirty="0" smtClean="0"/>
              <a:t>If </a:t>
            </a:r>
            <a:r>
              <a:rPr lang="en-US" sz="2800" dirty="0"/>
              <a:t>the chain is currently in state </a:t>
            </a:r>
            <a:r>
              <a:rPr lang="en-US" sz="2800" dirty="0" err="1"/>
              <a:t>s</a:t>
            </a:r>
            <a:r>
              <a:rPr lang="en-US" sz="2800" baseline="-25000" dirty="0" err="1"/>
              <a:t>i</a:t>
            </a:r>
            <a:r>
              <a:rPr lang="en-US" sz="2800" dirty="0"/>
              <a:t>, then it moves to state </a:t>
            </a:r>
            <a:r>
              <a:rPr lang="en-US" sz="2800" dirty="0" err="1"/>
              <a:t>s</a:t>
            </a:r>
            <a:r>
              <a:rPr lang="en-US" sz="2800" baseline="-25000" dirty="0" err="1"/>
              <a:t>j</a:t>
            </a:r>
            <a:r>
              <a:rPr lang="en-US" sz="2800" dirty="0"/>
              <a:t> at the next step with a </a:t>
            </a:r>
            <a:r>
              <a:rPr lang="en-US" sz="2800" b="1" dirty="0"/>
              <a:t>probability</a:t>
            </a:r>
            <a:r>
              <a:rPr lang="en-US" sz="2800" dirty="0"/>
              <a:t> denoted by </a:t>
            </a:r>
            <a:r>
              <a:rPr lang="en-US" sz="2800" b="1" dirty="0" err="1"/>
              <a:t>p</a:t>
            </a:r>
            <a:r>
              <a:rPr lang="en-US" sz="2800" b="1" baseline="-25000" dirty="0" err="1"/>
              <a:t>ij</a:t>
            </a:r>
            <a:r>
              <a:rPr lang="en-US" sz="2800" dirty="0"/>
              <a:t> , and this probability does not depend upon which states the chain was in before the </a:t>
            </a:r>
            <a:r>
              <a:rPr lang="en-US" sz="2800" dirty="0" smtClean="0"/>
              <a:t>current state.</a:t>
            </a:r>
          </a:p>
          <a:p>
            <a:pPr marL="0" indent="0">
              <a:buNone/>
            </a:pPr>
            <a:r>
              <a:rPr lang="en-US" sz="2800" dirty="0"/>
              <a:t>The probabilities </a:t>
            </a:r>
            <a:r>
              <a:rPr lang="en-US" sz="2800" dirty="0" err="1"/>
              <a:t>p</a:t>
            </a:r>
            <a:r>
              <a:rPr lang="en-US" sz="2800" baseline="-25000" dirty="0" err="1"/>
              <a:t>ij</a:t>
            </a:r>
            <a:r>
              <a:rPr lang="en-US" sz="2800" dirty="0"/>
              <a:t> are called </a:t>
            </a:r>
            <a:r>
              <a:rPr lang="en-US" sz="2800" b="1" dirty="0"/>
              <a:t>transition probabilities</a:t>
            </a:r>
            <a:r>
              <a:rPr lang="en-US" sz="2800" dirty="0"/>
              <a:t>. The process can remain in the state it is in, and this occurs with probability </a:t>
            </a:r>
            <a:r>
              <a:rPr lang="en-US" sz="2800" dirty="0" err="1"/>
              <a:t>p</a:t>
            </a:r>
            <a:r>
              <a:rPr lang="en-US" sz="2800" baseline="-25000" dirty="0" err="1"/>
              <a:t>ii</a:t>
            </a:r>
            <a:r>
              <a:rPr lang="en-US" sz="2800" dirty="0"/>
              <a:t>.</a:t>
            </a:r>
          </a:p>
        </p:txBody>
      </p:sp>
    </p:spTree>
    <p:extLst>
      <p:ext uri="{BB962C8B-B14F-4D97-AF65-F5344CB8AC3E}">
        <p14:creationId xmlns:p14="http://schemas.microsoft.com/office/powerpoint/2010/main" val="259130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Andrey </a:t>
            </a:r>
            <a:r>
              <a:rPr lang="en-US" dirty="0" smtClean="0"/>
              <a:t>Markov</a:t>
            </a:r>
            <a:endParaRPr lang="en-US" dirty="0"/>
          </a:p>
        </p:txBody>
      </p:sp>
      <p:pic>
        <p:nvPicPr>
          <p:cNvPr id="1026" name="Picture 2" descr="AAMarkov.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0321" y="2553733"/>
            <a:ext cx="3074610" cy="401096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945147" y="2550244"/>
            <a:ext cx="6096000" cy="3416320"/>
          </a:xfrm>
          <a:prstGeom prst="rect">
            <a:avLst/>
          </a:prstGeom>
        </p:spPr>
        <p:txBody>
          <a:bodyPr>
            <a:spAutoFit/>
          </a:bodyPr>
          <a:lstStyle/>
          <a:p>
            <a:pPr marL="285750" indent="-285750">
              <a:buFont typeface="Arial" panose="020B0604020202020204" pitchFamily="34" charset="0"/>
              <a:buChar char="•"/>
            </a:pPr>
            <a:r>
              <a:rPr lang="en-US" dirty="0"/>
              <a:t>(14 June 1856 – 20 July 1922) was a Russian mathematician. He is best known for his work on </a:t>
            </a:r>
            <a:r>
              <a:rPr lang="en-US" dirty="0">
                <a:hlinkClick r:id="rId3" tooltip="Stochastic process"/>
              </a:rPr>
              <a:t>stochastic processes</a:t>
            </a:r>
            <a:r>
              <a:rPr lang="en-US" dirty="0"/>
              <a:t>.   primary subject of his research later became known as </a:t>
            </a:r>
            <a:r>
              <a:rPr lang="en-US" dirty="0">
                <a:hlinkClick r:id="rId4" tooltip="Markov chain"/>
              </a:rPr>
              <a:t>Markov chains</a:t>
            </a:r>
            <a:r>
              <a:rPr lang="en-US" dirty="0"/>
              <a:t> and </a:t>
            </a:r>
            <a:r>
              <a:rPr lang="en-US" dirty="0">
                <a:hlinkClick r:id="rId5" tooltip="Markov process"/>
              </a:rPr>
              <a:t>Markov processes</a:t>
            </a:r>
            <a:r>
              <a:rPr lang="en-US" dirty="0"/>
              <a:t>.</a:t>
            </a:r>
          </a:p>
          <a:p>
            <a:pPr marL="285750" indent="-285750">
              <a:buFont typeface="Arial" panose="020B0604020202020204" pitchFamily="34" charset="0"/>
              <a:buChar char="•"/>
            </a:pPr>
            <a:r>
              <a:rPr lang="en-US" dirty="0"/>
              <a:t>Markov and his younger brother </a:t>
            </a:r>
            <a:r>
              <a:rPr lang="en-US" dirty="0">
                <a:hlinkClick r:id="rId6" tooltip="Vladimir Andreevich Markov"/>
              </a:rPr>
              <a:t>Vladimir </a:t>
            </a:r>
            <a:r>
              <a:rPr lang="en-US" dirty="0" err="1">
                <a:hlinkClick r:id="rId6" tooltip="Vladimir Andreevich Markov"/>
              </a:rPr>
              <a:t>Andreevich</a:t>
            </a:r>
            <a:r>
              <a:rPr lang="en-US" dirty="0">
                <a:hlinkClick r:id="rId6" tooltip="Vladimir Andreevich Markov"/>
              </a:rPr>
              <a:t> Markov</a:t>
            </a:r>
            <a:r>
              <a:rPr lang="en-US" dirty="0"/>
              <a:t> (1871–1897) proved </a:t>
            </a:r>
            <a:r>
              <a:rPr lang="en-US" dirty="0">
                <a:hlinkClick r:id="rId7" tooltip="Markov brothers' inequality"/>
              </a:rPr>
              <a:t>Markov brothers' inequality</a:t>
            </a:r>
            <a:r>
              <a:rPr lang="en-US" dirty="0"/>
              <a:t>. </a:t>
            </a:r>
            <a:endParaRPr lang="en-US" dirty="0" smtClean="0"/>
          </a:p>
          <a:p>
            <a:pPr marL="285750" indent="-285750">
              <a:buFont typeface="Arial" panose="020B0604020202020204" pitchFamily="34" charset="0"/>
              <a:buChar char="•"/>
            </a:pPr>
            <a:r>
              <a:rPr lang="en-US" dirty="0" smtClean="0"/>
              <a:t>His </a:t>
            </a:r>
            <a:r>
              <a:rPr lang="en-US" dirty="0"/>
              <a:t>son, another </a:t>
            </a:r>
            <a:r>
              <a:rPr lang="en-US" dirty="0">
                <a:hlinkClick r:id="rId8" tooltip="Andrey Markov (Soviet mathematician)"/>
              </a:rPr>
              <a:t>Andrei </a:t>
            </a:r>
            <a:r>
              <a:rPr lang="en-US" dirty="0" err="1">
                <a:hlinkClick r:id="rId8" tooltip="Andrey Markov (Soviet mathematician)"/>
              </a:rPr>
              <a:t>Andreevich</a:t>
            </a:r>
            <a:r>
              <a:rPr lang="en-US" dirty="0">
                <a:hlinkClick r:id="rId8" tooltip="Andrey Markov (Soviet mathematician)"/>
              </a:rPr>
              <a:t> Markov</a:t>
            </a:r>
            <a:r>
              <a:rPr lang="en-US" dirty="0"/>
              <a:t> (1903–1979), was also a notable mathematician, making contributions to </a:t>
            </a:r>
            <a:r>
              <a:rPr lang="en-US" dirty="0">
                <a:hlinkClick r:id="rId9" tooltip="Constructive mathematics"/>
              </a:rPr>
              <a:t>constructive mathematics</a:t>
            </a:r>
            <a:r>
              <a:rPr lang="en-US" dirty="0"/>
              <a:t> and </a:t>
            </a:r>
            <a:r>
              <a:rPr lang="en-US" dirty="0">
                <a:hlinkClick r:id="rId10" tooltip="Recursion"/>
              </a:rPr>
              <a:t>recursive function</a:t>
            </a:r>
            <a:r>
              <a:rPr lang="en-US" dirty="0"/>
              <a:t> theory.</a:t>
            </a:r>
          </a:p>
        </p:txBody>
      </p:sp>
    </p:spTree>
    <p:extLst>
      <p:ext uri="{BB962C8B-B14F-4D97-AF65-F5344CB8AC3E}">
        <p14:creationId xmlns:p14="http://schemas.microsoft.com/office/powerpoint/2010/main" val="305505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Land of Oz</a:t>
            </a:r>
          </a:p>
        </p:txBody>
      </p:sp>
      <p:sp>
        <p:nvSpPr>
          <p:cNvPr id="3" name="Content Placeholder 2"/>
          <p:cNvSpPr>
            <a:spLocks noGrp="1"/>
          </p:cNvSpPr>
          <p:nvPr>
            <p:ph idx="1"/>
          </p:nvPr>
        </p:nvSpPr>
        <p:spPr/>
        <p:txBody>
          <a:bodyPr/>
          <a:lstStyle/>
          <a:p>
            <a:pPr>
              <a:lnSpc>
                <a:spcPct val="100000"/>
              </a:lnSpc>
              <a:spcAft>
                <a:spcPts val="1200"/>
              </a:spcAft>
            </a:pPr>
            <a:r>
              <a:rPr lang="en-US" dirty="0"/>
              <a:t>They never have two nice days in a row. </a:t>
            </a:r>
            <a:endParaRPr lang="en-US" dirty="0" smtClean="0"/>
          </a:p>
          <a:p>
            <a:pPr>
              <a:lnSpc>
                <a:spcPct val="100000"/>
              </a:lnSpc>
              <a:spcAft>
                <a:spcPts val="1200"/>
              </a:spcAft>
            </a:pPr>
            <a:r>
              <a:rPr lang="en-US" dirty="0" smtClean="0"/>
              <a:t>If </a:t>
            </a:r>
            <a:r>
              <a:rPr lang="en-US" dirty="0"/>
              <a:t>they have a nice day, they are just as likely to have snow as rain the next day. </a:t>
            </a:r>
            <a:endParaRPr lang="en-US" dirty="0" smtClean="0"/>
          </a:p>
          <a:p>
            <a:pPr>
              <a:lnSpc>
                <a:spcPct val="100000"/>
              </a:lnSpc>
              <a:spcAft>
                <a:spcPts val="1200"/>
              </a:spcAft>
            </a:pPr>
            <a:r>
              <a:rPr lang="en-US" dirty="0" smtClean="0"/>
              <a:t>If </a:t>
            </a:r>
            <a:r>
              <a:rPr lang="en-US" dirty="0"/>
              <a:t>they have snow or rain, they have an even chance of having the same the next day. </a:t>
            </a:r>
            <a:endParaRPr lang="en-US" dirty="0" smtClean="0"/>
          </a:p>
          <a:p>
            <a:pPr>
              <a:lnSpc>
                <a:spcPct val="100000"/>
              </a:lnSpc>
              <a:spcAft>
                <a:spcPts val="1200"/>
              </a:spcAft>
            </a:pPr>
            <a:r>
              <a:rPr lang="en-US" dirty="0" smtClean="0"/>
              <a:t>If </a:t>
            </a:r>
            <a:r>
              <a:rPr lang="en-US" dirty="0"/>
              <a:t>there is change from snow or rain, only half of the time is this a change to a nice day. </a:t>
            </a:r>
          </a:p>
        </p:txBody>
      </p:sp>
    </p:spTree>
    <p:extLst>
      <p:ext uri="{BB962C8B-B14F-4D97-AF65-F5344CB8AC3E}">
        <p14:creationId xmlns:p14="http://schemas.microsoft.com/office/powerpoint/2010/main" val="1400285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Matrix for the Land of Oz</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4218966"/>
              </p:ext>
            </p:extLst>
          </p:nvPr>
        </p:nvGraphicFramePr>
        <p:xfrm>
          <a:off x="2587476" y="2854383"/>
          <a:ext cx="6642788" cy="3089216"/>
        </p:xfrm>
        <a:graphic>
          <a:graphicData uri="http://schemas.openxmlformats.org/drawingml/2006/table">
            <a:tbl>
              <a:tblPr firstRow="1" bandRow="1">
                <a:tableStyleId>{5C22544A-7EE6-4342-B048-85BDC9FD1C3A}</a:tableStyleId>
              </a:tblPr>
              <a:tblGrid>
                <a:gridCol w="1660697"/>
                <a:gridCol w="1660697"/>
                <a:gridCol w="1660697"/>
                <a:gridCol w="1660697"/>
              </a:tblGrid>
              <a:tr h="772304">
                <a:tc>
                  <a:txBody>
                    <a:bodyPr/>
                    <a:lstStyle/>
                    <a:p>
                      <a:pPr algn="ctr"/>
                      <a:endParaRPr lang="en-US" b="1" dirty="0"/>
                    </a:p>
                  </a:txBody>
                  <a:tcPr/>
                </a:tc>
                <a:tc>
                  <a:txBody>
                    <a:bodyPr/>
                    <a:lstStyle/>
                    <a:p>
                      <a:pPr algn="ctr"/>
                      <a:r>
                        <a:rPr lang="en-US" b="1" dirty="0" smtClean="0"/>
                        <a:t>R</a:t>
                      </a:r>
                      <a:endParaRPr lang="en-US" b="1" dirty="0"/>
                    </a:p>
                  </a:txBody>
                  <a:tcPr/>
                </a:tc>
                <a:tc>
                  <a:txBody>
                    <a:bodyPr/>
                    <a:lstStyle/>
                    <a:p>
                      <a:pPr algn="ctr"/>
                      <a:r>
                        <a:rPr lang="en-US" b="1" dirty="0" smtClean="0"/>
                        <a:t>N</a:t>
                      </a:r>
                      <a:endParaRPr lang="en-US" b="1" dirty="0"/>
                    </a:p>
                  </a:txBody>
                  <a:tcPr/>
                </a:tc>
                <a:tc>
                  <a:txBody>
                    <a:bodyPr/>
                    <a:lstStyle/>
                    <a:p>
                      <a:pPr algn="ctr"/>
                      <a:r>
                        <a:rPr lang="en-US" b="1" dirty="0" smtClean="0"/>
                        <a:t>S</a:t>
                      </a:r>
                      <a:endParaRPr lang="en-US" b="1" dirty="0"/>
                    </a:p>
                  </a:txBody>
                  <a:tcPr/>
                </a:tc>
              </a:tr>
              <a:tr h="772304">
                <a:tc>
                  <a:txBody>
                    <a:bodyPr/>
                    <a:lstStyle/>
                    <a:p>
                      <a:pPr algn="ctr"/>
                      <a:r>
                        <a:rPr lang="en-US" b="1" dirty="0" smtClean="0"/>
                        <a:t>R</a:t>
                      </a: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r>
              <a:tr h="772304">
                <a:tc>
                  <a:txBody>
                    <a:bodyPr/>
                    <a:lstStyle/>
                    <a:p>
                      <a:pPr algn="ctr"/>
                      <a:r>
                        <a:rPr lang="en-US" b="1" dirty="0" smtClean="0"/>
                        <a:t>N</a:t>
                      </a: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endParaRPr lang="en-US" b="1" dirty="0"/>
                    </a:p>
                  </a:txBody>
                  <a:tcPr/>
                </a:tc>
              </a:tr>
              <a:tr h="772304">
                <a:tc>
                  <a:txBody>
                    <a:bodyPr/>
                    <a:lstStyle/>
                    <a:p>
                      <a:pPr algn="ctr"/>
                      <a:r>
                        <a:rPr lang="en-US" b="1" dirty="0" smtClean="0"/>
                        <a:t>S</a:t>
                      </a:r>
                      <a:endParaRPr lang="en-US" b="1" dirty="0"/>
                    </a:p>
                  </a:txBody>
                  <a:tcPr/>
                </a:tc>
                <a:tc>
                  <a:txBody>
                    <a:bodyPr/>
                    <a:lstStyle/>
                    <a:p>
                      <a:pPr algn="ctr"/>
                      <a:endParaRPr lang="en-US" b="1" dirty="0"/>
                    </a:p>
                  </a:txBody>
                  <a:tcPr/>
                </a:tc>
                <a:tc>
                  <a:txBody>
                    <a:bodyPr/>
                    <a:lstStyle/>
                    <a:p>
                      <a:pPr algn="ctr"/>
                      <a:endParaRPr lang="en-US" b="1"/>
                    </a:p>
                  </a:txBody>
                  <a:tcPr/>
                </a:tc>
                <a:tc>
                  <a:txBody>
                    <a:bodyPr/>
                    <a:lstStyle/>
                    <a:p>
                      <a:pPr algn="ctr"/>
                      <a:endParaRPr lang="en-US" b="1" dirty="0"/>
                    </a:p>
                  </a:txBody>
                  <a:tcPr/>
                </a:tc>
              </a:tr>
            </a:tbl>
          </a:graphicData>
        </a:graphic>
      </p:graphicFrame>
    </p:spTree>
    <p:extLst>
      <p:ext uri="{BB962C8B-B14F-4D97-AF65-F5344CB8AC3E}">
        <p14:creationId xmlns:p14="http://schemas.microsoft.com/office/powerpoint/2010/main" val="46663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2-Day Forecast for the Land of Oz</a:t>
            </a:r>
            <a:endParaRPr lang="en-US" dirty="0"/>
          </a:p>
        </p:txBody>
      </p:sp>
      <p:sp>
        <p:nvSpPr>
          <p:cNvPr id="3" name="Content Placeholder 2"/>
          <p:cNvSpPr>
            <a:spLocks noGrp="1"/>
          </p:cNvSpPr>
          <p:nvPr>
            <p:ph idx="1"/>
          </p:nvPr>
        </p:nvSpPr>
        <p:spPr/>
        <p:txBody>
          <a:bodyPr/>
          <a:lstStyle/>
          <a:p>
            <a:pPr marL="0" indent="0">
              <a:buNone/>
            </a:pPr>
            <a:r>
              <a:rPr lang="en-US" dirty="0"/>
              <a:t>We consider the question of determining the probability that, given the chain is in state i today, it will be in state j two days from now</a:t>
            </a:r>
            <a:r>
              <a:rPr lang="en-US" dirty="0" smtClean="0"/>
              <a:t>.</a:t>
            </a:r>
          </a:p>
          <a:p>
            <a:pPr marL="0" indent="0">
              <a:buNone/>
            </a:pPr>
            <a:r>
              <a:rPr lang="en-US" dirty="0" smtClean="0"/>
              <a:t>We </a:t>
            </a:r>
            <a:r>
              <a:rPr lang="en-US" dirty="0"/>
              <a:t>denote this probability by </a:t>
            </a:r>
            <a:r>
              <a:rPr lang="en-US" dirty="0" err="1" smtClean="0"/>
              <a:t>p</a:t>
            </a:r>
            <a:r>
              <a:rPr lang="en-US" baseline="-25000" dirty="0" err="1" smtClean="0"/>
              <a:t>ij</a:t>
            </a:r>
            <a:r>
              <a:rPr lang="en-US" baseline="30000" dirty="0" smtClean="0"/>
              <a:t>(2</a:t>
            </a:r>
            <a:r>
              <a:rPr lang="en-US" baseline="30000" dirty="0"/>
              <a:t>)</a:t>
            </a:r>
            <a:r>
              <a:rPr lang="en-US" dirty="0" smtClean="0"/>
              <a:t> </a:t>
            </a:r>
            <a:r>
              <a:rPr lang="en-US" dirty="0"/>
              <a:t>. </a:t>
            </a:r>
            <a:endParaRPr lang="en-US" dirty="0" smtClean="0"/>
          </a:p>
          <a:p>
            <a:pPr marL="0" indent="0">
              <a:buNone/>
            </a:pPr>
            <a:r>
              <a:rPr lang="en-US" dirty="0" smtClean="0"/>
              <a:t>We see </a:t>
            </a:r>
            <a:r>
              <a:rPr lang="en-US" dirty="0"/>
              <a:t>that if it is rainy today then the event that it is snowy two days from now is the disjoint union of the following three events: </a:t>
            </a:r>
            <a:endParaRPr lang="en-US" dirty="0" smtClean="0"/>
          </a:p>
          <a:p>
            <a:pPr marL="457200" indent="-457200">
              <a:buAutoNum type="arabicParenR"/>
            </a:pPr>
            <a:r>
              <a:rPr lang="en-US" dirty="0" smtClean="0"/>
              <a:t>it </a:t>
            </a:r>
            <a:r>
              <a:rPr lang="en-US" dirty="0"/>
              <a:t>is rainy tomorrow and snowy two days from now, </a:t>
            </a:r>
            <a:endParaRPr lang="en-US" dirty="0" smtClean="0"/>
          </a:p>
          <a:p>
            <a:pPr marL="457200" indent="-457200">
              <a:buAutoNum type="arabicParenR"/>
            </a:pPr>
            <a:r>
              <a:rPr lang="en-US" dirty="0" smtClean="0"/>
              <a:t>it </a:t>
            </a:r>
            <a:r>
              <a:rPr lang="en-US" dirty="0"/>
              <a:t>is nice tomorrow and snowy two days from now, and </a:t>
            </a:r>
            <a:endParaRPr lang="en-US" dirty="0" smtClean="0"/>
          </a:p>
          <a:p>
            <a:pPr marL="457200" indent="-457200">
              <a:buAutoNum type="arabicParenR"/>
            </a:pPr>
            <a:r>
              <a:rPr lang="en-US" dirty="0" smtClean="0"/>
              <a:t>it </a:t>
            </a:r>
            <a:r>
              <a:rPr lang="en-US" dirty="0"/>
              <a:t>is snowy tomorrow and snowy two days from now. </a:t>
            </a:r>
          </a:p>
        </p:txBody>
      </p:sp>
    </p:spTree>
    <p:extLst>
      <p:ext uri="{BB962C8B-B14F-4D97-AF65-F5344CB8AC3E}">
        <p14:creationId xmlns:p14="http://schemas.microsoft.com/office/powerpoint/2010/main" val="2417738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Day Forecast Probabilities</a:t>
            </a:r>
            <a:endParaRPr lang="en-US" dirty="0"/>
          </a:p>
        </p:txBody>
      </p:sp>
      <p:sp>
        <p:nvSpPr>
          <p:cNvPr id="3" name="Content Placeholder 2"/>
          <p:cNvSpPr>
            <a:spLocks noGrp="1"/>
          </p:cNvSpPr>
          <p:nvPr>
            <p:ph idx="1"/>
          </p:nvPr>
        </p:nvSpPr>
        <p:spPr/>
        <p:txBody>
          <a:bodyPr/>
          <a:lstStyle/>
          <a:p>
            <a:pPr marL="0" indent="0">
              <a:buNone/>
            </a:pPr>
            <a:r>
              <a:rPr lang="en-US" dirty="0" smtClean="0"/>
              <a:t>We have:</a:t>
            </a:r>
          </a:p>
          <a:p>
            <a:pPr marL="0" indent="0" algn="ctr">
              <a:buNone/>
            </a:pPr>
            <a:r>
              <a:rPr lang="en-US" dirty="0" smtClean="0"/>
              <a:t>p</a:t>
            </a:r>
            <a:r>
              <a:rPr lang="en-US" baseline="-25000" dirty="0" smtClean="0"/>
              <a:t>13</a:t>
            </a:r>
            <a:r>
              <a:rPr lang="en-US" baseline="30000" dirty="0" smtClean="0"/>
              <a:t>(2)</a:t>
            </a:r>
            <a:r>
              <a:rPr lang="en-US" dirty="0" smtClean="0"/>
              <a:t> = p</a:t>
            </a:r>
            <a:r>
              <a:rPr lang="en-US" baseline="-25000" dirty="0" smtClean="0"/>
              <a:t>i11j</a:t>
            </a:r>
            <a:r>
              <a:rPr lang="en-US" dirty="0" smtClean="0"/>
              <a:t> p</a:t>
            </a:r>
            <a:r>
              <a:rPr lang="en-US" baseline="-25000" dirty="0" smtClean="0"/>
              <a:t>13j</a:t>
            </a:r>
            <a:r>
              <a:rPr lang="en-US" dirty="0" smtClean="0"/>
              <a:t>+ p</a:t>
            </a:r>
            <a:r>
              <a:rPr lang="en-US" baseline="-25000" dirty="0" smtClean="0"/>
              <a:t>12</a:t>
            </a:r>
            <a:r>
              <a:rPr lang="en-US" dirty="0" smtClean="0"/>
              <a:t> p</a:t>
            </a:r>
            <a:r>
              <a:rPr lang="en-US" baseline="-25000" dirty="0" smtClean="0"/>
              <a:t>23</a:t>
            </a:r>
            <a:r>
              <a:rPr lang="en-US" dirty="0" smtClean="0"/>
              <a:t> + p</a:t>
            </a:r>
            <a:r>
              <a:rPr lang="en-US" baseline="-25000" dirty="0" smtClean="0"/>
              <a:t>13</a:t>
            </a:r>
            <a:r>
              <a:rPr lang="en-US" dirty="0" smtClean="0"/>
              <a:t> p</a:t>
            </a:r>
            <a:r>
              <a:rPr lang="en-US" baseline="-25000" dirty="0" smtClean="0"/>
              <a:t>33</a:t>
            </a:r>
          </a:p>
          <a:p>
            <a:pPr marL="0" indent="0">
              <a:buNone/>
            </a:pPr>
            <a:r>
              <a:rPr lang="en-US" dirty="0" smtClean="0"/>
              <a:t>and so forth, so that: </a:t>
            </a:r>
            <a:endParaRPr lang="en-US" baseline="-25000" dirty="0" smtClean="0"/>
          </a:p>
          <a:p>
            <a:pPr marL="0" indent="0">
              <a:buNone/>
            </a:pPr>
            <a:endParaRPr lang="en-US" baseline="-25000" dirty="0" smtClean="0"/>
          </a:p>
          <a:p>
            <a:pPr marL="0" indent="0">
              <a:buNone/>
            </a:pPr>
            <a:r>
              <a:rPr lang="en-US" sz="2800" b="1" dirty="0" smtClean="0"/>
              <a:t>Theorem</a:t>
            </a:r>
            <a:r>
              <a:rPr lang="en-US" sz="2800" dirty="0" smtClean="0"/>
              <a:t>: </a:t>
            </a:r>
            <a:r>
              <a:rPr lang="en-US" sz="2800" dirty="0"/>
              <a:t>Let </a:t>
            </a:r>
            <a:r>
              <a:rPr lang="en-US" sz="2800" dirty="0" smtClean="0"/>
              <a:t>matrix </a:t>
            </a:r>
            <a:r>
              <a:rPr lang="en-US" sz="2800" dirty="0"/>
              <a:t>of a Markov chain. The </a:t>
            </a:r>
            <a:r>
              <a:rPr lang="en-US" sz="2800" dirty="0" err="1" smtClean="0"/>
              <a:t>ij-th</a:t>
            </a:r>
            <a:r>
              <a:rPr lang="en-US" sz="2800" dirty="0" smtClean="0"/>
              <a:t> entry </a:t>
            </a:r>
            <a:r>
              <a:rPr lang="en-US" sz="2800" dirty="0" err="1" smtClean="0"/>
              <a:t>p</a:t>
            </a:r>
            <a:r>
              <a:rPr lang="en-US" sz="2800" baseline="-25000" dirty="0" err="1" smtClean="0"/>
              <a:t>ij</a:t>
            </a:r>
            <a:r>
              <a:rPr lang="en-US" sz="2800" baseline="30000" dirty="0" smtClean="0"/>
              <a:t>(n)</a:t>
            </a:r>
            <a:r>
              <a:rPr lang="en-US" sz="2800" dirty="0" smtClean="0"/>
              <a:t> of </a:t>
            </a:r>
            <a:r>
              <a:rPr lang="en-US" sz="2800" dirty="0"/>
              <a:t>the matrix </a:t>
            </a:r>
            <a:r>
              <a:rPr lang="en-US" sz="2800" dirty="0" err="1"/>
              <a:t>P</a:t>
            </a:r>
            <a:r>
              <a:rPr lang="en-US" sz="2800" baseline="30000" dirty="0" err="1"/>
              <a:t>n</a:t>
            </a:r>
            <a:r>
              <a:rPr lang="en-US" sz="2800" dirty="0"/>
              <a:t> gives the probability that the Markov chain, starting in state </a:t>
            </a:r>
            <a:r>
              <a:rPr lang="en-US" sz="2800" dirty="0" err="1"/>
              <a:t>s</a:t>
            </a:r>
            <a:r>
              <a:rPr lang="en-US" sz="2800" baseline="-25000" dirty="0" err="1"/>
              <a:t>i</a:t>
            </a:r>
            <a:r>
              <a:rPr lang="en-US" sz="2800" dirty="0"/>
              <a:t>, will be in state </a:t>
            </a:r>
            <a:r>
              <a:rPr lang="en-US" sz="2800" dirty="0" err="1"/>
              <a:t>s</a:t>
            </a:r>
            <a:r>
              <a:rPr lang="en-US" sz="2800" baseline="-25000" dirty="0" err="1"/>
              <a:t>j</a:t>
            </a:r>
            <a:r>
              <a:rPr lang="en-US" sz="2800" dirty="0"/>
              <a:t> after n steps.</a:t>
            </a:r>
            <a:endParaRPr lang="en-US" sz="2800" dirty="0" smtClean="0"/>
          </a:p>
        </p:txBody>
      </p:sp>
    </p:spTree>
    <p:extLst>
      <p:ext uri="{BB962C8B-B14F-4D97-AF65-F5344CB8AC3E}">
        <p14:creationId xmlns:p14="http://schemas.microsoft.com/office/powerpoint/2010/main" val="3270254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6-Day Forecast for Land of Oz</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17557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Drunkard’s Walk</a:t>
            </a:r>
            <a:endParaRPr lang="en-US" dirty="0"/>
          </a:p>
        </p:txBody>
      </p:sp>
      <p:sp>
        <p:nvSpPr>
          <p:cNvPr id="3" name="Content Placeholder 2"/>
          <p:cNvSpPr>
            <a:spLocks noGrp="1"/>
          </p:cNvSpPr>
          <p:nvPr>
            <p:ph idx="1"/>
          </p:nvPr>
        </p:nvSpPr>
        <p:spPr/>
        <p:txBody>
          <a:bodyPr/>
          <a:lstStyle/>
          <a:p>
            <a:pPr marL="0" indent="0">
              <a:buNone/>
            </a:pPr>
            <a:r>
              <a:rPr lang="en-US" dirty="0"/>
              <a:t>A man walks along a four-block stretch of Park </a:t>
            </a:r>
            <a:r>
              <a:rPr lang="en-US" dirty="0" smtClean="0"/>
              <a:t>Avenue:</a:t>
            </a:r>
          </a:p>
          <a:p>
            <a:r>
              <a:rPr lang="en-US" dirty="0" smtClean="0"/>
              <a:t>If </a:t>
            </a:r>
            <a:r>
              <a:rPr lang="en-US" dirty="0"/>
              <a:t>he is at corner 1, 2, or 3, then he walks to the left or right with equal probability. He continues until he reaches corner 4, which is a bar, or corner 0, which is his home. </a:t>
            </a:r>
            <a:endParaRPr lang="en-US" dirty="0" smtClean="0"/>
          </a:p>
          <a:p>
            <a:r>
              <a:rPr lang="en-US" dirty="0" smtClean="0"/>
              <a:t>If </a:t>
            </a:r>
            <a:r>
              <a:rPr lang="en-US" dirty="0"/>
              <a:t>he reaches either home or the bar, he stays there.</a:t>
            </a:r>
          </a:p>
        </p:txBody>
      </p:sp>
      <p:pic>
        <p:nvPicPr>
          <p:cNvPr id="4" name="Picture 3"/>
          <p:cNvPicPr>
            <a:picLocks noChangeAspect="1"/>
          </p:cNvPicPr>
          <p:nvPr/>
        </p:nvPicPr>
        <p:blipFill>
          <a:blip r:embed="rId2"/>
          <a:stretch>
            <a:fillRect/>
          </a:stretch>
        </p:blipFill>
        <p:spPr>
          <a:xfrm>
            <a:off x="1732921" y="4571996"/>
            <a:ext cx="7915275" cy="1866900"/>
          </a:xfrm>
          <a:prstGeom prst="rect">
            <a:avLst/>
          </a:prstGeom>
        </p:spPr>
      </p:pic>
    </p:spTree>
    <p:extLst>
      <p:ext uri="{BB962C8B-B14F-4D97-AF65-F5344CB8AC3E}">
        <p14:creationId xmlns:p14="http://schemas.microsoft.com/office/powerpoint/2010/main" val="354198398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85</TotalTime>
  <Words>843</Words>
  <Application>Microsoft Office PowerPoint</Application>
  <PresentationFormat>Widescreen</PresentationFormat>
  <Paragraphs>72</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Trebuchet MS</vt:lpstr>
      <vt:lpstr>Berlin</vt:lpstr>
      <vt:lpstr>Markov Chains</vt:lpstr>
      <vt:lpstr>What is a “Markov Chain”</vt:lpstr>
      <vt:lpstr>Andrey Markov</vt:lpstr>
      <vt:lpstr>Example: Land of Oz</vt:lpstr>
      <vt:lpstr>Transition Matrix for the Land of Oz</vt:lpstr>
      <vt:lpstr>2-Day Forecast for the Land of Oz</vt:lpstr>
      <vt:lpstr>2 Day Forecast Probabilities</vt:lpstr>
      <vt:lpstr>6-Day Forecast for Land of Oz</vt:lpstr>
      <vt:lpstr>Example: Drunkard’s Walk</vt:lpstr>
      <vt:lpstr>Transition Matrix for Drunkard Walk </vt:lpstr>
      <vt:lpstr>Transient vs Absorbing</vt:lpstr>
      <vt:lpstr>Long-term Drunken Walk</vt:lpstr>
      <vt:lpstr>Questions to Ask about a Markov Chain</vt:lpstr>
      <vt:lpstr>Example: Running for Election</vt:lpstr>
      <vt:lpstr>Transition Matrix</vt:lpstr>
      <vt:lpstr>Example: Elite Colleges</vt:lpstr>
      <vt:lpstr>Transition Matrix</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Markov Chains</dc:title>
  <dc:creator>Bert Wachsmuth</dc:creator>
  <cp:lastModifiedBy>Bert Wachsmuth</cp:lastModifiedBy>
  <cp:revision>23</cp:revision>
  <dcterms:created xsi:type="dcterms:W3CDTF">2015-11-18T17:37:52Z</dcterms:created>
  <dcterms:modified xsi:type="dcterms:W3CDTF">2015-11-20T23:39:32Z</dcterms:modified>
</cp:coreProperties>
</file>