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392" r:id="rId2"/>
    <p:sldId id="478" r:id="rId3"/>
    <p:sldId id="479" r:id="rId4"/>
    <p:sldId id="480" r:id="rId5"/>
    <p:sldId id="481" r:id="rId6"/>
    <p:sldId id="482" r:id="rId7"/>
    <p:sldId id="483" r:id="rId8"/>
    <p:sldId id="487" r:id="rId9"/>
    <p:sldId id="488" r:id="rId10"/>
    <p:sldId id="489" r:id="rId11"/>
    <p:sldId id="490" r:id="rId12"/>
    <p:sldId id="491" r:id="rId1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B2B2B2"/>
    <a:srgbClr val="C0C0C0"/>
    <a:srgbClr val="EAEAE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2" autoAdjust="0"/>
    <p:restoredTop sz="81647" autoAdjust="0"/>
  </p:normalViewPr>
  <p:slideViewPr>
    <p:cSldViewPr>
      <p:cViewPr varScale="1">
        <p:scale>
          <a:sx n="68" d="100"/>
          <a:sy n="68" d="100"/>
        </p:scale>
        <p:origin x="12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694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CB7A76B-3D5D-4F59-A7FB-7413F21D3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55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5791"/>
            <a:ext cx="5046663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40845E7-7EC6-4D19-9410-18F2C34A0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96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42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543A-D5A6-4D5F-B61F-0E469DF19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9046C-1109-4EFC-BB60-28D76A08C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F990-2BAC-4E94-B3B7-BE5936AD6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E36A-CCE7-4BE9-AF97-5FFA5546C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3048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3717-934F-4A9F-972D-DA13DBAA2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812AF-C036-43B7-831B-99C51CF1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310B4-AB82-412F-A35E-427026F8C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5EA56-1F2C-44CE-BAE6-10B8CACD2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748D-C93A-40BE-8756-B92B5D7AA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BAB68-99F5-4F15-BB9A-D963D4F58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C4E15-1859-4614-A500-6F689788A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5452B-96BD-40F3-9B27-15B2E916F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EA39-19AE-4942-A14A-2A3ACCF3C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593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9396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2058" name="Picture 5"/>
            <p:cNvPicPr>
              <a:picLocks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48E8DEC-46DE-40E4-B64F-6C203E0B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7" y="0"/>
            <a:ext cx="2652713" cy="25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b="1" dirty="0" smtClean="0"/>
              <a:t>Robotics </a:t>
            </a:r>
            <a:r>
              <a:rPr lang="en-US" b="1" smtClean="0"/>
              <a:t>and </a:t>
            </a:r>
            <a:r>
              <a:rPr lang="en-US" b="1" smtClean="0"/>
              <a:t>EV3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200" dirty="0"/>
              <a:t>- </a:t>
            </a:r>
            <a:r>
              <a:rPr lang="en-US" sz="3200" dirty="0" smtClean="0"/>
              <a:t>Behavior-Based Robots -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Bert Wachsmuth</a:t>
            </a:r>
          </a:p>
          <a:p>
            <a:pPr algn="ctr"/>
            <a:r>
              <a:rPr lang="en-US" sz="2800" i="1" dirty="0" smtClean="0"/>
              <a:t>Math and Computer Science </a:t>
            </a:r>
          </a:p>
          <a:p>
            <a:pPr algn="ctr"/>
            <a:r>
              <a:rPr lang="en-US" sz="2800" i="1" dirty="0" smtClean="0"/>
              <a:t>Seton Hall University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6793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a Behavior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447800"/>
            <a:ext cx="7848600" cy="5181600"/>
          </a:xfrm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i="1" dirty="0" smtClean="0"/>
              <a:t>behavior</a:t>
            </a:r>
            <a:r>
              <a:rPr lang="en-US" dirty="0" smtClean="0"/>
              <a:t> is defined in a separate class file (no main method), such as:</a:t>
            </a:r>
          </a:p>
          <a:p>
            <a:pPr>
              <a:buFont typeface="Wingdings 2" pitchFamily="18" charset="2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import </a:t>
            </a:r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lejos.subsumption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.*;</a:t>
            </a:r>
          </a:p>
          <a:p>
            <a:pPr lvl="1">
              <a:buFont typeface="Wingdings 2" pitchFamily="18" charset="2"/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BehaviorDrive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implements Behavior</a:t>
            </a:r>
          </a:p>
          <a:p>
            <a:pPr lvl="1"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>
              <a:buFont typeface="Wingdings 2" pitchFamily="18" charset="2"/>
              <a:buNone/>
            </a:pP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  public void action()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// what to do</a:t>
            </a:r>
            <a:endParaRPr lang="en-US" sz="1600" b="1" dirty="0" smtClean="0">
              <a:latin typeface="Consolas" pitchFamily="49" charset="0"/>
              <a:cs typeface="Consolas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{}</a:t>
            </a:r>
          </a:p>
          <a:p>
            <a:pPr lvl="1">
              <a:buFont typeface="Wingdings 2" pitchFamily="18" charset="2"/>
              <a:buNone/>
            </a:pP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  public void suppress()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// how to stop doing it</a:t>
            </a:r>
            <a:endParaRPr lang="en-US" sz="1600" b="1" dirty="0" smtClean="0">
              <a:latin typeface="Consolas" pitchFamily="49" charset="0"/>
              <a:cs typeface="Consolas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{}</a:t>
            </a:r>
          </a:p>
          <a:p>
            <a:pPr lvl="1">
              <a:buFont typeface="Wingdings 2" pitchFamily="18" charset="2"/>
              <a:buNone/>
            </a:pP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  public </a:t>
            </a:r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takeControl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// when to start doing it</a:t>
            </a:r>
            <a:endParaRPr lang="en-US" sz="1600" b="1" dirty="0" smtClean="0">
              <a:latin typeface="Consolas" pitchFamily="49" charset="0"/>
              <a:cs typeface="Consolas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{</a:t>
            </a:r>
          </a:p>
          <a:p>
            <a:pPr lvl="1">
              <a:buFont typeface="Wingdings 2" pitchFamily="18" charset="2"/>
              <a:buNone/>
            </a:pP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     return false;</a:t>
            </a:r>
          </a:p>
          <a:p>
            <a:pPr lvl="1"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48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the Arbitrator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1368380" y="1524000"/>
            <a:ext cx="7772400" cy="4800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import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lejos.subsumption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.*;</a:t>
            </a:r>
          </a:p>
          <a:p>
            <a:pPr>
              <a:buFont typeface="Wingdings 2" pitchFamily="18" charset="2"/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BehaviorRobot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Font typeface="Wingdings 2" pitchFamily="18" charset="2"/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	public static void main(String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[])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Behavior drive = new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BehaviorDrive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Behavior collision = new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BehaviorCollision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Behavior attack = new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BehaviorAttack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Font typeface="Wingdings 2" pitchFamily="18" charset="2"/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Behavior behaviors[] = { drive, attack, collision };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Arbitrator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arbitrator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new Arbitrator(behaviors);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arbitrator.start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64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Yielding to the Arbitrator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676400"/>
            <a:ext cx="7391400" cy="4953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2400" dirty="0" smtClean="0"/>
              <a:t>The arbitrator checks on the behaviors in order of their priority, where the priority is defined by the position in the Behavior array. For example, if:</a:t>
            </a:r>
          </a:p>
          <a:p>
            <a:pPr marL="0" indent="0">
              <a:buFont typeface="Wingdings 2" pitchFamily="18" charset="2"/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Behavior behaviors[] = { drive, attack, collision };</a:t>
            </a:r>
          </a:p>
          <a:p>
            <a:pPr marL="0" indent="0">
              <a:buFont typeface="Wingdings 2" pitchFamily="18" charset="2"/>
              <a:buNone/>
            </a:pPr>
            <a:endParaRPr lang="en-US" sz="2400" dirty="0" smtClean="0"/>
          </a:p>
          <a:p>
            <a:pPr marL="0" indent="0">
              <a:buFont typeface="Wingdings 2" pitchFamily="18" charset="2"/>
              <a:buNone/>
            </a:pPr>
            <a:r>
              <a:rPr lang="en-US" sz="2400" dirty="0" smtClean="0"/>
              <a:t>Then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drive</a:t>
            </a:r>
            <a:r>
              <a:rPr lang="en-US" sz="2400" dirty="0" smtClean="0"/>
              <a:t> has lowest priority (is checked last) while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collision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/>
              <a:t>has highest priority (is checked first).</a:t>
            </a:r>
          </a:p>
          <a:p>
            <a:pPr marL="0" indent="0">
              <a:buFont typeface="Wingdings 2" pitchFamily="18" charset="2"/>
              <a:buNone/>
            </a:pPr>
            <a:endParaRPr lang="en-US" sz="2400" dirty="0" smtClean="0"/>
          </a:p>
          <a:p>
            <a:pPr marL="0" indent="0">
              <a:buFont typeface="Wingdings 2" pitchFamily="18" charset="2"/>
              <a:buNone/>
            </a:pPr>
            <a:r>
              <a:rPr lang="en-US" sz="2400" dirty="0" smtClean="0"/>
              <a:t>A behavior should not hog computing cycles so that the arbitrator has time to check whether another behavior should kick in. </a:t>
            </a:r>
          </a:p>
        </p:txBody>
      </p:sp>
    </p:spTree>
    <p:extLst>
      <p:ext uri="{BB962C8B-B14F-4D97-AF65-F5344CB8AC3E}">
        <p14:creationId xmlns:p14="http://schemas.microsoft.com/office/powerpoint/2010/main" val="199294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Classical Robotics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1219200" y="1676400"/>
            <a:ext cx="7772400" cy="50292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800" dirty="0" smtClean="0"/>
              <a:t>Internal Representation of real world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 smtClean="0"/>
              <a:t>Lots of state variables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 smtClean="0"/>
              <a:t>Elaborate algorithms for decision making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 smtClean="0"/>
              <a:t>Requires a lot of memory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 smtClean="0"/>
              <a:t>Can be slow in reacting to sensor input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 smtClean="0"/>
              <a:t>Requires outside intelligence, planning, and </a:t>
            </a:r>
            <a:r>
              <a:rPr lang="en-US" sz="2800" dirty="0" smtClean="0"/>
              <a:t>foresight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95719677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Behavior-Based Robotics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7467600" cy="5181600"/>
          </a:xfrm>
        </p:spPr>
        <p:txBody>
          <a:bodyPr/>
          <a:lstStyle/>
          <a:p>
            <a:r>
              <a:rPr lang="en-US" sz="2400" dirty="0" smtClean="0"/>
              <a:t>Based on work in the 1980s at MIT by Professor Rodney </a:t>
            </a:r>
            <a:r>
              <a:rPr lang="en-US" sz="2400" dirty="0" err="1" smtClean="0"/>
              <a:t>Brooks:</a:t>
            </a:r>
            <a:r>
              <a:rPr lang="en-US" sz="2400" i="1" dirty="0" err="1" smtClean="0"/>
              <a:t>"Planning</a:t>
            </a:r>
            <a:r>
              <a:rPr lang="en-US" sz="2400" i="1" dirty="0" smtClean="0"/>
              <a:t> is just a way of avoiding figuring out what to do next“</a:t>
            </a:r>
          </a:p>
          <a:p>
            <a:r>
              <a:rPr lang="en-US" sz="2400" dirty="0" smtClean="0"/>
              <a:t>Decompose problem into many “simple” behaviors</a:t>
            </a:r>
            <a:endParaRPr lang="en-US" sz="2400" i="1" dirty="0" smtClean="0"/>
          </a:p>
          <a:p>
            <a:r>
              <a:rPr lang="en-US" sz="2400" dirty="0" smtClean="0"/>
              <a:t>Strategy taken from the insect world:</a:t>
            </a:r>
          </a:p>
          <a:p>
            <a:pPr lvl="1"/>
            <a:r>
              <a:rPr lang="en-US" sz="2000" dirty="0" smtClean="0"/>
              <a:t>Insects have very little memory</a:t>
            </a:r>
          </a:p>
          <a:p>
            <a:pPr lvl="1"/>
            <a:r>
              <a:rPr lang="en-US" sz="2000" dirty="0" smtClean="0"/>
              <a:t>They do not remember things from the past</a:t>
            </a:r>
          </a:p>
          <a:p>
            <a:pPr lvl="1"/>
            <a:r>
              <a:rPr lang="en-US" sz="2000" dirty="0" smtClean="0"/>
              <a:t>They can not be trained easily (not Pavlov’s dog)</a:t>
            </a:r>
          </a:p>
          <a:p>
            <a:pPr lvl="1"/>
            <a:r>
              <a:rPr lang="en-US" sz="2000" dirty="0" smtClean="0"/>
              <a:t>Rely on sets of simple behavior</a:t>
            </a:r>
          </a:p>
          <a:p>
            <a:pPr lvl="1"/>
            <a:r>
              <a:rPr lang="en-US" sz="2000" dirty="0" smtClean="0"/>
              <a:t>Behavior rules are hard-wired (not learned)</a:t>
            </a:r>
          </a:p>
          <a:p>
            <a:pPr lvl="1"/>
            <a:r>
              <a:rPr lang="en-US" sz="2000" dirty="0" smtClean="0"/>
              <a:t>Many simple behaviors can work together to appear </a:t>
            </a:r>
            <a:r>
              <a:rPr lang="en-US" sz="2000" dirty="0" smtClean="0"/>
              <a:t>complex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9478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Behavior-Based Robotics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1335110" y="1752600"/>
            <a:ext cx="77724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800" b="1" dirty="0" smtClean="0"/>
              <a:t>Firefighting robot behaviors:</a:t>
            </a:r>
          </a:p>
          <a:p>
            <a:pPr>
              <a:buFont typeface="Wingdings 2" pitchFamily="18" charset="2"/>
              <a:buNone/>
            </a:pPr>
            <a:endParaRPr lang="en-US" sz="2800" dirty="0" smtClean="0"/>
          </a:p>
          <a:p>
            <a:r>
              <a:rPr lang="en-US" sz="2800" b="1" dirty="0" smtClean="0"/>
              <a:t>Seek heat </a:t>
            </a:r>
            <a:r>
              <a:rPr lang="en-US" sz="2800" dirty="0" smtClean="0"/>
              <a:t>– if temperature differential is detected, move towards areas of increased temperature</a:t>
            </a:r>
          </a:p>
          <a:p>
            <a:r>
              <a:rPr lang="en-US" sz="2800" b="1" dirty="0" smtClean="0"/>
              <a:t>Extinguish flames </a:t>
            </a:r>
            <a:r>
              <a:rPr lang="en-US" sz="2800" dirty="0" smtClean="0"/>
              <a:t>– if open flame is detected, spray CO</a:t>
            </a:r>
            <a:r>
              <a:rPr lang="en-US" sz="2800" baseline="-25000" dirty="0" smtClean="0"/>
              <a:t>2</a:t>
            </a:r>
            <a:endParaRPr lang="en-US" sz="2800" dirty="0" smtClean="0"/>
          </a:p>
          <a:p>
            <a:r>
              <a:rPr lang="en-US" sz="2800" b="1" dirty="0" smtClean="0"/>
              <a:t>Avoid damage </a:t>
            </a:r>
            <a:r>
              <a:rPr lang="en-US" sz="2800" dirty="0" smtClean="0"/>
              <a:t>– if heat is above 300 degrees, move away</a:t>
            </a:r>
          </a:p>
          <a:p>
            <a:r>
              <a:rPr lang="en-US" sz="2800" b="1" dirty="0" smtClean="0"/>
              <a:t>Remain alive </a:t>
            </a:r>
            <a:r>
              <a:rPr lang="en-US" sz="2800" dirty="0" smtClean="0"/>
              <a:t>– if power source drops below certain level return to base and recharge</a:t>
            </a:r>
          </a:p>
        </p:txBody>
      </p:sp>
    </p:spTree>
    <p:extLst>
      <p:ext uri="{BB962C8B-B14F-4D97-AF65-F5344CB8AC3E}">
        <p14:creationId xmlns:p14="http://schemas.microsoft.com/office/powerpoint/2010/main" val="153825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45842" y="228600"/>
            <a:ext cx="7772400" cy="1143000"/>
          </a:xfrm>
        </p:spPr>
        <p:txBody>
          <a:bodyPr/>
          <a:lstStyle/>
          <a:p>
            <a:r>
              <a:rPr lang="en-US" dirty="0" smtClean="0"/>
              <a:t>Behavior-Based Robotics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524000"/>
            <a:ext cx="8534400" cy="5181600"/>
          </a:xfrm>
        </p:spPr>
        <p:txBody>
          <a:bodyPr/>
          <a:lstStyle/>
          <a:p>
            <a:pPr indent="4763">
              <a:buFont typeface="Wingdings 2" pitchFamily="18" charset="2"/>
              <a:buNone/>
            </a:pPr>
            <a:r>
              <a:rPr lang="en-US" sz="2400" dirty="0" smtClean="0"/>
              <a:t>Behavior is associated with a </a:t>
            </a:r>
            <a:r>
              <a:rPr lang="en-US" sz="2400" b="1" dirty="0" smtClean="0"/>
              <a:t>condition</a:t>
            </a:r>
            <a:r>
              <a:rPr lang="en-US" sz="2400" dirty="0" smtClean="0"/>
              <a:t>, an </a:t>
            </a:r>
            <a:r>
              <a:rPr lang="en-US" sz="2400" b="1" dirty="0" smtClean="0"/>
              <a:t>action</a:t>
            </a:r>
            <a:r>
              <a:rPr lang="en-US" sz="2400" dirty="0" smtClean="0"/>
              <a:t>, </a:t>
            </a:r>
            <a:br>
              <a:rPr lang="en-US" sz="2400" dirty="0" smtClean="0"/>
            </a:br>
            <a:r>
              <a:rPr lang="en-US" sz="2400" dirty="0" smtClean="0"/>
              <a:t>and a </a:t>
            </a:r>
            <a:r>
              <a:rPr lang="en-US" sz="2400" b="1" dirty="0" smtClean="0"/>
              <a:t>priority</a:t>
            </a:r>
            <a:r>
              <a:rPr lang="en-US" sz="2400" dirty="0" smtClean="0"/>
              <a:t>:</a:t>
            </a:r>
          </a:p>
          <a:p>
            <a:pPr>
              <a:buFont typeface="Wingdings 2" pitchFamily="18" charset="2"/>
              <a:buNone/>
            </a:pPr>
            <a:endParaRPr lang="en-US" sz="2400" dirty="0" smtClean="0"/>
          </a:p>
          <a:p>
            <a:pPr>
              <a:buFont typeface="Wingdings 2" pitchFamily="18" charset="2"/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608984"/>
              </p:ext>
            </p:extLst>
          </p:nvPr>
        </p:nvGraphicFramePr>
        <p:xfrm>
          <a:off x="1371600" y="2438400"/>
          <a:ext cx="76200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4466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Behavior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Condition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Priority</a:t>
                      </a:r>
                      <a:endParaRPr lang="en-US" sz="2000" dirty="0"/>
                    </a:p>
                  </a:txBody>
                  <a:tcPr/>
                </a:tc>
              </a:tr>
              <a:tr h="110128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Seek heat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temperature differential detected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move towards increased temperature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low</a:t>
                      </a:r>
                      <a:endParaRPr lang="en-US" sz="2000" i="1" dirty="0"/>
                    </a:p>
                  </a:txBody>
                  <a:tcPr/>
                </a:tc>
              </a:tr>
              <a:tr h="77089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Extinguish flames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open flame detected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spray CO2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medium</a:t>
                      </a:r>
                      <a:endParaRPr lang="en-US" sz="2000" i="1" dirty="0"/>
                    </a:p>
                  </a:txBody>
                  <a:tcPr/>
                </a:tc>
              </a:tr>
              <a:tr h="77089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Avoid damage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heat above 300 degrees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move away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high</a:t>
                      </a:r>
                      <a:endParaRPr lang="en-US" sz="2000" i="1" dirty="0"/>
                    </a:p>
                  </a:txBody>
                  <a:tcPr/>
                </a:tc>
              </a:tr>
              <a:tr h="110128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Remain alive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power source drops below certain level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return to base and recharge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highest</a:t>
                      </a:r>
                      <a:endParaRPr lang="en-US" sz="20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67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Subsumption Architecture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1150513" y="1752600"/>
            <a:ext cx="8001000" cy="4572000"/>
          </a:xfrm>
        </p:spPr>
        <p:txBody>
          <a:bodyPr/>
          <a:lstStyle/>
          <a:p>
            <a:r>
              <a:rPr lang="en-US" sz="2400" i="1" dirty="0" smtClean="0"/>
              <a:t>Decompose</a:t>
            </a:r>
            <a:r>
              <a:rPr lang="en-US" sz="2400" dirty="0" smtClean="0"/>
              <a:t> complex behavior into smaller, simpler behaviors</a:t>
            </a:r>
          </a:p>
          <a:p>
            <a:r>
              <a:rPr lang="en-US" sz="2400" dirty="0" smtClean="0"/>
              <a:t>Establish </a:t>
            </a:r>
            <a:r>
              <a:rPr lang="en-US" sz="2400" i="1" dirty="0" smtClean="0"/>
              <a:t>conditions</a:t>
            </a:r>
            <a:r>
              <a:rPr lang="en-US" sz="2400" dirty="0" smtClean="0"/>
              <a:t> when each simple behavior kicks in</a:t>
            </a:r>
          </a:p>
          <a:p>
            <a:r>
              <a:rPr lang="en-US" sz="2400" dirty="0" smtClean="0"/>
              <a:t>Establish </a:t>
            </a:r>
            <a:r>
              <a:rPr lang="en-US" sz="2400" i="1" dirty="0" smtClean="0"/>
              <a:t>priorities</a:t>
            </a:r>
            <a:r>
              <a:rPr lang="en-US" sz="2400" dirty="0" smtClean="0"/>
              <a:t> in case two behaviors want to act simultaneously (only one behavior is allowed at each time)</a:t>
            </a:r>
          </a:p>
          <a:p>
            <a:r>
              <a:rPr lang="en-US" sz="2400" dirty="0" smtClean="0"/>
              <a:t>Define </a:t>
            </a:r>
            <a:r>
              <a:rPr lang="en-US" sz="2400" i="1" dirty="0" smtClean="0"/>
              <a:t>points of suppression </a:t>
            </a:r>
            <a:r>
              <a:rPr lang="en-US" sz="2400" dirty="0" smtClean="0"/>
              <a:t>to stop a behavior if another wants to take over</a:t>
            </a:r>
          </a:p>
          <a:p>
            <a:endParaRPr lang="en-US" sz="2400" dirty="0" smtClean="0"/>
          </a:p>
          <a:p>
            <a:r>
              <a:rPr lang="en-US" sz="2400" dirty="0" smtClean="0"/>
              <a:t>Use an </a:t>
            </a:r>
            <a:r>
              <a:rPr lang="en-US" sz="2400" b="1" i="1" dirty="0" smtClean="0"/>
              <a:t>arbitrator</a:t>
            </a:r>
            <a:r>
              <a:rPr lang="en-US" sz="2400" dirty="0" smtClean="0"/>
              <a:t> to manage behaviors and to decide whose turn it is</a:t>
            </a:r>
          </a:p>
        </p:txBody>
      </p:sp>
    </p:spTree>
    <p:extLst>
      <p:ext uri="{BB962C8B-B14F-4D97-AF65-F5344CB8AC3E}">
        <p14:creationId xmlns:p14="http://schemas.microsoft.com/office/powerpoint/2010/main" val="5543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Subsumption</a:t>
            </a:r>
            <a:r>
              <a:rPr lang="en-US" dirty="0" smtClean="0"/>
              <a:t> Architecture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533400" y="1662113"/>
            <a:ext cx="1981200" cy="8382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3048000" y="1676400"/>
            <a:ext cx="1905000" cy="83820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lowchart: Alternate Process 6"/>
          <p:cNvSpPr/>
          <p:nvPr/>
        </p:nvSpPr>
        <p:spPr>
          <a:xfrm>
            <a:off x="533400" y="2938463"/>
            <a:ext cx="1981200" cy="8382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lowchart: Process 7"/>
          <p:cNvSpPr/>
          <p:nvPr/>
        </p:nvSpPr>
        <p:spPr>
          <a:xfrm>
            <a:off x="3048000" y="2895600"/>
            <a:ext cx="1905000" cy="83820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lowchart: Alternate Process 8"/>
          <p:cNvSpPr/>
          <p:nvPr/>
        </p:nvSpPr>
        <p:spPr>
          <a:xfrm>
            <a:off x="533400" y="4141788"/>
            <a:ext cx="1981200" cy="8382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3048000" y="4114800"/>
            <a:ext cx="1905000" cy="83820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lowchart: Alternate Process 10"/>
          <p:cNvSpPr/>
          <p:nvPr/>
        </p:nvSpPr>
        <p:spPr>
          <a:xfrm>
            <a:off x="533400" y="5410200"/>
            <a:ext cx="1981200" cy="8382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3048000" y="5410200"/>
            <a:ext cx="1905000" cy="83820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99" name="TextBox 12"/>
          <p:cNvSpPr txBox="1">
            <a:spLocks noChangeArrowheads="1"/>
          </p:cNvSpPr>
          <p:nvPr/>
        </p:nvSpPr>
        <p:spPr bwMode="auto">
          <a:xfrm>
            <a:off x="685800" y="1916113"/>
            <a:ext cx="1676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US" sz="1600" b="1" dirty="0"/>
              <a:t>Touch Sensor</a:t>
            </a:r>
          </a:p>
        </p:txBody>
      </p:sp>
      <p:sp>
        <p:nvSpPr>
          <p:cNvPr id="12300" name="TextBox 14"/>
          <p:cNvSpPr txBox="1">
            <a:spLocks noChangeArrowheads="1"/>
          </p:cNvSpPr>
          <p:nvPr/>
        </p:nvSpPr>
        <p:spPr bwMode="auto">
          <a:xfrm>
            <a:off x="533400" y="3167063"/>
            <a:ext cx="1981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US" sz="1600" b="1"/>
              <a:t>Ultrasonic Sensor</a:t>
            </a:r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533400" y="4383088"/>
            <a:ext cx="1981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r>
              <a:rPr lang="en-US" sz="1600" b="1"/>
              <a:t>Temperat. Sensor</a:t>
            </a:r>
          </a:p>
        </p:txBody>
      </p:sp>
      <p:sp>
        <p:nvSpPr>
          <p:cNvPr id="12302" name="TextBox 16"/>
          <p:cNvSpPr txBox="1">
            <a:spLocks noChangeArrowheads="1"/>
          </p:cNvSpPr>
          <p:nvPr/>
        </p:nvSpPr>
        <p:spPr bwMode="auto">
          <a:xfrm>
            <a:off x="762000" y="5649913"/>
            <a:ext cx="1676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r>
              <a:rPr lang="en-US" sz="1600" b="1"/>
              <a:t>Light Sensor</a:t>
            </a:r>
          </a:p>
        </p:txBody>
      </p:sp>
      <p:sp>
        <p:nvSpPr>
          <p:cNvPr id="12303" name="TextBox 18"/>
          <p:cNvSpPr txBox="1">
            <a:spLocks noChangeArrowheads="1"/>
          </p:cNvSpPr>
          <p:nvPr/>
        </p:nvSpPr>
        <p:spPr bwMode="auto">
          <a:xfrm>
            <a:off x="3048000" y="1905000"/>
            <a:ext cx="182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US" sz="1600"/>
              <a:t>Collision reaction</a:t>
            </a:r>
          </a:p>
        </p:txBody>
      </p:sp>
      <p:sp>
        <p:nvSpPr>
          <p:cNvPr id="12304" name="TextBox 19"/>
          <p:cNvSpPr txBox="1">
            <a:spLocks noChangeArrowheads="1"/>
          </p:cNvSpPr>
          <p:nvPr/>
        </p:nvSpPr>
        <p:spPr bwMode="auto">
          <a:xfrm>
            <a:off x="3048000" y="3167063"/>
            <a:ext cx="1676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US" sz="1600"/>
              <a:t>Avoid obstacles</a:t>
            </a:r>
          </a:p>
        </p:txBody>
      </p:sp>
      <p:sp>
        <p:nvSpPr>
          <p:cNvPr id="12305" name="TextBox 20"/>
          <p:cNvSpPr txBox="1">
            <a:spLocks noChangeArrowheads="1"/>
          </p:cNvSpPr>
          <p:nvPr/>
        </p:nvSpPr>
        <p:spPr bwMode="auto">
          <a:xfrm>
            <a:off x="3048000" y="4386263"/>
            <a:ext cx="1676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US" sz="1600"/>
              <a:t>Spray CO2</a:t>
            </a:r>
          </a:p>
        </p:txBody>
      </p:sp>
      <p:sp>
        <p:nvSpPr>
          <p:cNvPr id="12306" name="TextBox 21"/>
          <p:cNvSpPr txBox="1">
            <a:spLocks noChangeArrowheads="1"/>
          </p:cNvSpPr>
          <p:nvPr/>
        </p:nvSpPr>
        <p:spPr bwMode="auto">
          <a:xfrm>
            <a:off x="3048000" y="5681663"/>
            <a:ext cx="1905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US" sz="1600"/>
              <a:t>Drive towards light</a:t>
            </a:r>
          </a:p>
        </p:txBody>
      </p:sp>
      <p:sp>
        <p:nvSpPr>
          <p:cNvPr id="23" name="Flowchart: Alternate Process 22"/>
          <p:cNvSpPr/>
          <p:nvPr/>
        </p:nvSpPr>
        <p:spPr>
          <a:xfrm>
            <a:off x="7010400" y="5402263"/>
            <a:ext cx="1981200" cy="8382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Flowchart: Alternate Process 23"/>
          <p:cNvSpPr/>
          <p:nvPr/>
        </p:nvSpPr>
        <p:spPr>
          <a:xfrm>
            <a:off x="7010400" y="4156075"/>
            <a:ext cx="1981200" cy="8382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09" name="TextBox 24"/>
          <p:cNvSpPr txBox="1">
            <a:spLocks noChangeArrowheads="1"/>
          </p:cNvSpPr>
          <p:nvPr/>
        </p:nvSpPr>
        <p:spPr bwMode="auto">
          <a:xfrm>
            <a:off x="7010400" y="5673725"/>
            <a:ext cx="1981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US" sz="1600"/>
              <a:t>Motors</a:t>
            </a:r>
          </a:p>
        </p:txBody>
      </p:sp>
      <p:sp>
        <p:nvSpPr>
          <p:cNvPr id="12310" name="TextBox 25"/>
          <p:cNvSpPr txBox="1">
            <a:spLocks noChangeArrowheads="1"/>
          </p:cNvSpPr>
          <p:nvPr/>
        </p:nvSpPr>
        <p:spPr bwMode="auto">
          <a:xfrm>
            <a:off x="7086600" y="4427538"/>
            <a:ext cx="1905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US" sz="1600"/>
              <a:t>Fire Extinguisher</a:t>
            </a:r>
          </a:p>
        </p:txBody>
      </p:sp>
      <p:sp>
        <p:nvSpPr>
          <p:cNvPr id="27" name="Oval 26"/>
          <p:cNvSpPr/>
          <p:nvPr/>
        </p:nvSpPr>
        <p:spPr>
          <a:xfrm>
            <a:off x="6324600" y="5680075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943600" y="4378325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486400" y="316706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3" name="Shape 32"/>
          <p:cNvCxnSpPr>
            <a:stCxn id="6" idx="3"/>
            <a:endCxn id="29" idx="0"/>
          </p:cNvCxnSpPr>
          <p:nvPr/>
        </p:nvCxnSpPr>
        <p:spPr>
          <a:xfrm>
            <a:off x="4953000" y="2095500"/>
            <a:ext cx="685800" cy="107156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hape 33"/>
          <p:cNvCxnSpPr>
            <a:endCxn id="28" idx="0"/>
          </p:cNvCxnSpPr>
          <p:nvPr/>
        </p:nvCxnSpPr>
        <p:spPr>
          <a:xfrm rot="16200000" flipH="1">
            <a:off x="5410200" y="3692525"/>
            <a:ext cx="1066800" cy="304800"/>
          </a:xfrm>
          <a:prstGeom prst="bentConnector3">
            <a:avLst>
              <a:gd name="adj1" fmla="val -245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3"/>
          <p:cNvCxnSpPr>
            <a:stCxn id="28" idx="6"/>
            <a:endCxn id="27" idx="0"/>
          </p:cNvCxnSpPr>
          <p:nvPr/>
        </p:nvCxnSpPr>
        <p:spPr>
          <a:xfrm>
            <a:off x="6248400" y="4530725"/>
            <a:ext cx="228600" cy="11493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" idx="3"/>
            <a:endCxn id="29" idx="2"/>
          </p:cNvCxnSpPr>
          <p:nvPr/>
        </p:nvCxnSpPr>
        <p:spPr>
          <a:xfrm>
            <a:off x="4953000" y="3314700"/>
            <a:ext cx="533400" cy="4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0" idx="3"/>
            <a:endCxn id="28" idx="2"/>
          </p:cNvCxnSpPr>
          <p:nvPr/>
        </p:nvCxnSpPr>
        <p:spPr>
          <a:xfrm flipV="1">
            <a:off x="4953000" y="4530725"/>
            <a:ext cx="9906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2" idx="3"/>
            <a:endCxn id="27" idx="2"/>
          </p:cNvCxnSpPr>
          <p:nvPr/>
        </p:nvCxnSpPr>
        <p:spPr>
          <a:xfrm>
            <a:off x="4953000" y="5829300"/>
            <a:ext cx="13716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" idx="3"/>
            <a:endCxn id="12303" idx="1"/>
          </p:cNvCxnSpPr>
          <p:nvPr/>
        </p:nvCxnSpPr>
        <p:spPr>
          <a:xfrm flipV="1">
            <a:off x="2514600" y="2074863"/>
            <a:ext cx="533400" cy="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2300" idx="3"/>
            <a:endCxn id="12304" idx="1"/>
          </p:cNvCxnSpPr>
          <p:nvPr/>
        </p:nvCxnSpPr>
        <p:spPr>
          <a:xfrm flipV="1">
            <a:off x="2514600" y="3335338"/>
            <a:ext cx="5334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2301" idx="3"/>
            <a:endCxn id="12305" idx="1"/>
          </p:cNvCxnSpPr>
          <p:nvPr/>
        </p:nvCxnSpPr>
        <p:spPr>
          <a:xfrm>
            <a:off x="2514600" y="4551363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1" idx="3"/>
            <a:endCxn id="12" idx="1"/>
          </p:cNvCxnSpPr>
          <p:nvPr/>
        </p:nvCxnSpPr>
        <p:spPr>
          <a:xfrm>
            <a:off x="2514600" y="5829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27" idx="6"/>
            <a:endCxn id="12309" idx="1"/>
          </p:cNvCxnSpPr>
          <p:nvPr/>
        </p:nvCxnSpPr>
        <p:spPr>
          <a:xfrm>
            <a:off x="6629400" y="5832475"/>
            <a:ext cx="38100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24" idx="1"/>
          </p:cNvCxnSpPr>
          <p:nvPr/>
        </p:nvCxnSpPr>
        <p:spPr>
          <a:xfrm>
            <a:off x="6477000" y="4537075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6400800" y="1600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27" name="TextBox 87"/>
          <p:cNvSpPr txBox="1">
            <a:spLocks noChangeArrowheads="1"/>
          </p:cNvSpPr>
          <p:nvPr/>
        </p:nvSpPr>
        <p:spPr bwMode="auto">
          <a:xfrm>
            <a:off x="6789738" y="1614488"/>
            <a:ext cx="19907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r>
              <a:rPr lang="en-US" sz="1400" i="1"/>
              <a:t>= Point of Suppression</a:t>
            </a:r>
          </a:p>
        </p:txBody>
      </p:sp>
    </p:spTree>
    <p:extLst>
      <p:ext uri="{BB962C8B-B14F-4D97-AF65-F5344CB8AC3E}">
        <p14:creationId xmlns:p14="http://schemas.microsoft.com/office/powerpoint/2010/main" val="213051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LeJOS Subsumption Architecture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752600"/>
            <a:ext cx="7924800" cy="5105400"/>
          </a:xfrm>
        </p:spPr>
        <p:txBody>
          <a:bodyPr/>
          <a:lstStyle/>
          <a:p>
            <a:r>
              <a:rPr lang="en-US" sz="2800" dirty="0" err="1" smtClean="0"/>
              <a:t>LeJOS</a:t>
            </a:r>
            <a:r>
              <a:rPr lang="en-US" sz="2800" dirty="0" smtClean="0"/>
              <a:t> supports behavior-based robots by using a framework with two basic components: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Behavior</a:t>
            </a:r>
          </a:p>
          <a:p>
            <a:pPr lvl="1"/>
            <a:r>
              <a:rPr lang="en-US" sz="2400" dirty="0" smtClean="0"/>
              <a:t>Defines a single behavior, when it kicks off, and what should be done to suppress it</a:t>
            </a:r>
          </a:p>
          <a:p>
            <a:pPr lvl="1"/>
            <a:endParaRPr lang="en-US" sz="2400" dirty="0" smtClean="0"/>
          </a:p>
          <a:p>
            <a:r>
              <a:rPr lang="en-US" sz="2800" b="1" dirty="0" smtClean="0"/>
              <a:t>Arbitrator</a:t>
            </a:r>
          </a:p>
          <a:p>
            <a:pPr lvl="1"/>
            <a:r>
              <a:rPr lang="en-US" sz="2400" dirty="0" smtClean="0"/>
              <a:t>Decides which behavior should act based on priority and the triggers for individual behaviors</a:t>
            </a:r>
          </a:p>
        </p:txBody>
      </p:sp>
    </p:spTree>
    <p:extLst>
      <p:ext uri="{BB962C8B-B14F-4D97-AF65-F5344CB8AC3E}">
        <p14:creationId xmlns:p14="http://schemas.microsoft.com/office/powerpoint/2010/main" val="199682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LeJOS Subsumption Architecture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1371600" y="1752600"/>
            <a:ext cx="7772400" cy="4800600"/>
          </a:xfrm>
        </p:spPr>
        <p:txBody>
          <a:bodyPr/>
          <a:lstStyle/>
          <a:p>
            <a:r>
              <a:rPr lang="en-US" sz="2800" b="1" dirty="0" smtClean="0"/>
              <a:t>Behavior</a:t>
            </a:r>
          </a:p>
          <a:p>
            <a:pPr lvl="1"/>
            <a:r>
              <a:rPr lang="en-US" sz="2400" dirty="0" smtClean="0"/>
              <a:t>Method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takeControl</a:t>
            </a:r>
            <a:r>
              <a:rPr lang="en-US" sz="1600" dirty="0" smtClean="0"/>
              <a:t> </a:t>
            </a:r>
            <a:r>
              <a:rPr lang="en-US" sz="2400" dirty="0" smtClean="0"/>
              <a:t>to decide when this behavior should kick in</a:t>
            </a:r>
          </a:p>
          <a:p>
            <a:pPr lvl="1"/>
            <a:r>
              <a:rPr lang="en-US" sz="2400" dirty="0" smtClean="0"/>
              <a:t>Method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600" dirty="0" smtClean="0"/>
              <a:t> </a:t>
            </a:r>
            <a:r>
              <a:rPr lang="en-US" sz="2400" dirty="0" smtClean="0"/>
              <a:t>to define what should happen while this behavior is active</a:t>
            </a:r>
          </a:p>
          <a:p>
            <a:pPr lvl="1"/>
            <a:r>
              <a:rPr lang="en-US" sz="2400" dirty="0" smtClean="0"/>
              <a:t>Method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supress</a:t>
            </a:r>
            <a:r>
              <a:rPr lang="en-US" sz="1600" dirty="0" smtClean="0"/>
              <a:t> </a:t>
            </a:r>
            <a:r>
              <a:rPr lang="en-US" sz="2400" dirty="0" smtClean="0"/>
              <a:t>to define what to do when this behavior is being </a:t>
            </a:r>
            <a:r>
              <a:rPr lang="en-US" sz="2400" dirty="0" err="1" smtClean="0"/>
              <a:t>supressed</a:t>
            </a:r>
            <a:endParaRPr lang="en-US" sz="2400" dirty="0" smtClean="0"/>
          </a:p>
          <a:p>
            <a:r>
              <a:rPr lang="en-US" sz="2800" b="1" dirty="0" smtClean="0"/>
              <a:t>Arbitrator</a:t>
            </a:r>
          </a:p>
          <a:p>
            <a:pPr lvl="1"/>
            <a:r>
              <a:rPr lang="en-US" sz="2400" dirty="0" smtClean="0"/>
              <a:t>Defines an </a:t>
            </a:r>
            <a:r>
              <a:rPr lang="en-US" sz="2400" i="1" dirty="0" smtClean="0"/>
              <a:t>array of possible behaviors</a:t>
            </a:r>
            <a:r>
              <a:rPr lang="en-US" sz="2400" dirty="0" smtClean="0"/>
              <a:t>, sorted by priority</a:t>
            </a:r>
          </a:p>
          <a:p>
            <a:pPr lvl="1"/>
            <a:r>
              <a:rPr lang="en-US" sz="2400" dirty="0" smtClean="0"/>
              <a:t>A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sz="1600" dirty="0" smtClean="0"/>
              <a:t> </a:t>
            </a:r>
            <a:r>
              <a:rPr lang="en-US" sz="2400" dirty="0" smtClean="0"/>
              <a:t>method to start the arbitration process</a:t>
            </a:r>
          </a:p>
        </p:txBody>
      </p:sp>
    </p:spTree>
    <p:extLst>
      <p:ext uri="{BB962C8B-B14F-4D97-AF65-F5344CB8AC3E}">
        <p14:creationId xmlns:p14="http://schemas.microsoft.com/office/powerpoint/2010/main" val="96391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5169</TotalTime>
  <Words>627</Words>
  <Application>Microsoft Office PowerPoint</Application>
  <PresentationFormat>On-screen Show (4:3)</PresentationFormat>
  <Paragraphs>125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Consolas</vt:lpstr>
      <vt:lpstr>Courier New</vt:lpstr>
      <vt:lpstr>Symbol</vt:lpstr>
      <vt:lpstr>Times New Roman</vt:lpstr>
      <vt:lpstr>Wingdings</vt:lpstr>
      <vt:lpstr>Wingdings 2</vt:lpstr>
      <vt:lpstr>Lock And Key</vt:lpstr>
      <vt:lpstr>Robotics and EV3 - Behavior-Based Robots -</vt:lpstr>
      <vt:lpstr>Classical Robotics</vt:lpstr>
      <vt:lpstr>Behavior-Based Robotics</vt:lpstr>
      <vt:lpstr>Behavior-Based Robotics</vt:lpstr>
      <vt:lpstr>Behavior-Based Robotics</vt:lpstr>
      <vt:lpstr>Subsumption Architecture</vt:lpstr>
      <vt:lpstr>Subsumption Architecture</vt:lpstr>
      <vt:lpstr>LeJOS Subsumption Architecture</vt:lpstr>
      <vt:lpstr>LeJOS Subsumption Architecture</vt:lpstr>
      <vt:lpstr>Defining a Behavior</vt:lpstr>
      <vt:lpstr>Defining the Arbitrator</vt:lpstr>
      <vt:lpstr>Yielding to the Arbitrator</vt:lpstr>
    </vt:vector>
  </TitlesOfParts>
  <Company>St. John's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6:  Learning</dc:title>
  <dc:creator>abcd</dc:creator>
  <cp:lastModifiedBy>Bert Wachsmuth</cp:lastModifiedBy>
  <cp:revision>407</cp:revision>
  <dcterms:created xsi:type="dcterms:W3CDTF">1999-07-19T15:46:41Z</dcterms:created>
  <dcterms:modified xsi:type="dcterms:W3CDTF">2016-04-07T12:35:40Z</dcterms:modified>
</cp:coreProperties>
</file>