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57" r:id="rId3"/>
    <p:sldId id="271" r:id="rId4"/>
    <p:sldId id="270" r:id="rId5"/>
    <p:sldId id="263" r:id="rId6"/>
    <p:sldId id="261" r:id="rId7"/>
    <p:sldId id="259" r:id="rId8"/>
    <p:sldId id="267" r:id="rId9"/>
    <p:sldId id="269" r:id="rId10"/>
    <p:sldId id="260" r:id="rId11"/>
    <p:sldId id="272" r:id="rId12"/>
    <p:sldId id="262" r:id="rId13"/>
    <p:sldId id="268" r:id="rId14"/>
    <p:sldId id="264" r:id="rId15"/>
    <p:sldId id="274" r:id="rId16"/>
    <p:sldId id="277" r:id="rId17"/>
    <p:sldId id="276" r:id="rId18"/>
    <p:sldId id="265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203" autoAdjust="0"/>
  </p:normalViewPr>
  <p:slideViewPr>
    <p:cSldViewPr>
      <p:cViewPr>
        <p:scale>
          <a:sx n="50" d="100"/>
          <a:sy n="50" d="100"/>
        </p:scale>
        <p:origin x="-2460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754C9-9532-4EB2-8373-51F01477D17E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3D29E-0146-40BC-A546-018880E09A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subject of this study is the salaries</a:t>
            </a:r>
            <a:r>
              <a:rPr lang="en-US" baseline="0" dirty="0" smtClean="0"/>
              <a:t> of the New York Yankees based on data for the years 1919 to 1941.</a:t>
            </a:r>
          </a:p>
          <a:p>
            <a:endParaRPr lang="en-US" dirty="0" smtClean="0"/>
          </a:p>
          <a:p>
            <a:r>
              <a:rPr lang="en-US" dirty="0" smtClean="0"/>
              <a:t>Source of</a:t>
            </a:r>
            <a:r>
              <a:rPr lang="en-US" baseline="0" dirty="0" smtClean="0"/>
              <a:t> logo</a:t>
            </a:r>
            <a:r>
              <a:rPr lang="en-US" dirty="0" smtClean="0"/>
              <a:t>:  http://www.baseball-almanac.com/teamstats/roster.php?y=1919&amp;t=NYA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next step that is needed is to </a:t>
            </a:r>
            <a:r>
              <a:rPr lang="en-US" u="sng" baseline="0" dirty="0" smtClean="0"/>
              <a:t>analyze how the individual players’ salaries were determined</a:t>
            </a:r>
            <a:r>
              <a:rPr lang="en-US" baseline="0" dirty="0" smtClean="0"/>
              <a:t>.  What factors were statistically significant based on the data that was provided?</a:t>
            </a:r>
          </a:p>
          <a:p>
            <a:r>
              <a:rPr lang="en-US" baseline="0" dirty="0" smtClean="0"/>
              <a:t>-To do this, an </a:t>
            </a:r>
            <a:r>
              <a:rPr lang="en-US" u="sng" baseline="0" dirty="0" smtClean="0"/>
              <a:t>empirical wage model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was used.  The factors that were analyzed included each player’s age, experience level, position and the attributes that contribute to a win for the team.  Of course, the “significant” attributes would be different for different positions.  Some analysts would use what is called the </a:t>
            </a:r>
            <a:r>
              <a:rPr lang="en-US" b="1" baseline="0" dirty="0" smtClean="0"/>
              <a:t>WARP</a:t>
            </a:r>
            <a:r>
              <a:rPr lang="en-US" baseline="0" dirty="0" smtClean="0"/>
              <a:t> variable – which stands for </a:t>
            </a:r>
            <a:r>
              <a:rPr lang="en-US" u="none" baseline="0" dirty="0" smtClean="0"/>
              <a:t>Wins Above Replacement Player</a:t>
            </a:r>
            <a:r>
              <a:rPr lang="en-US" baseline="0" dirty="0" smtClean="0"/>
              <a:t>.  This was an attempt to analyze a player’s attributes </a:t>
            </a:r>
            <a:r>
              <a:rPr lang="en-US" b="1" u="none" baseline="0" dirty="0" smtClean="0"/>
              <a:t>as a whole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rather than just as a hitter, pitcher, etc.  </a:t>
            </a:r>
            <a:r>
              <a:rPr lang="en-US" sz="1050" b="0" u="sng" baseline="0" dirty="0" smtClean="0"/>
              <a:t>The WARP rating measures the number of wins a player adds to his team’s record, relative to the contribution of an average AAA (minor league) player that could potentially serve as a replacement.</a:t>
            </a:r>
          </a:p>
          <a:p>
            <a:r>
              <a:rPr lang="en-US" baseline="0" dirty="0" smtClean="0"/>
              <a:t>-Note that WARP is generally used to rate batting and fielding but NOT pitching ability.  Therefore it was not used in analyzing pitcher’s salaries in this study.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Human Capital Framework says that earnings can be attributed to variations in a player’s productivity, which, in turn, are reflected by differing amounts of human capital (skill).</a:t>
            </a:r>
          </a:p>
          <a:p>
            <a:r>
              <a:rPr lang="en-US" dirty="0" smtClean="0"/>
              <a:t>Therefore</a:t>
            </a:r>
            <a:r>
              <a:rPr lang="en-US" baseline="0" dirty="0" smtClean="0"/>
              <a:t> the </a:t>
            </a:r>
            <a:r>
              <a:rPr lang="en-US" u="sng" baseline="0" dirty="0" smtClean="0"/>
              <a:t>statistical significance of each attribute</a:t>
            </a:r>
            <a:r>
              <a:rPr lang="en-US" baseline="0" dirty="0" smtClean="0"/>
              <a:t> is studied in this paper to determine the level to which each of those characteristics impacts a player’s salary.</a:t>
            </a:r>
          </a:p>
          <a:p>
            <a:r>
              <a:rPr lang="en-US" baseline="0" dirty="0" smtClean="0"/>
              <a:t>-Note that hitters and pitchers are studied separately as the attributes of each affect the outcome of the game very differently.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Lookin</a:t>
            </a:r>
            <a:r>
              <a:rPr lang="en-US" baseline="0" dirty="0" smtClean="0"/>
              <a:t>g at this table we can see which performance factors affected the salaries of a hitter. … the values in parenthesis are the T-statistics that show which of the attributes are statistically significant to the model.  </a:t>
            </a:r>
            <a:r>
              <a:rPr lang="en-US" u="sng" baseline="0" dirty="0" smtClean="0"/>
              <a:t>T stat values &gt; 2 represent statistically significant variables</a:t>
            </a:r>
            <a:r>
              <a:rPr lang="en-US" baseline="0" dirty="0" smtClean="0"/>
              <a:t>.  The top # (or Coefficient) next to each attribute shows the </a:t>
            </a:r>
            <a:r>
              <a:rPr lang="en-US" u="sng" baseline="0" dirty="0" smtClean="0"/>
              <a:t>incremental affect on the player’s salary</a:t>
            </a:r>
            <a:r>
              <a:rPr lang="en-US" baseline="0" dirty="0" smtClean="0"/>
              <a:t>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example, the </a:t>
            </a:r>
            <a:r>
              <a:rPr lang="en-US" b="1" baseline="0" dirty="0" smtClean="0"/>
              <a:t>0.0119</a:t>
            </a:r>
            <a:r>
              <a:rPr lang="en-US" baseline="0" dirty="0" smtClean="0"/>
              <a:t> next to the Home Runs variables (PRHR) indicates that each additional home run earned a player approximately a 1.12% higher salary.</a:t>
            </a:r>
          </a:p>
          <a:p>
            <a:endParaRPr lang="en-US" b="0" i="0" baseline="0" dirty="0" smtClean="0"/>
          </a:p>
          <a:p>
            <a:r>
              <a:rPr lang="en-US" b="0" i="0" baseline="0" dirty="0" smtClean="0"/>
              <a:t>-Also note the coefficients for the Age and Age Squared variables.  These support the </a:t>
            </a:r>
            <a:r>
              <a:rPr lang="en-US" b="0" i="0" u="sng" baseline="0" dirty="0" smtClean="0"/>
              <a:t>Concave Age-Earnings approach</a:t>
            </a:r>
            <a:r>
              <a:rPr lang="en-US" b="0" i="0" u="none" baseline="0" dirty="0" smtClean="0"/>
              <a:t> </a:t>
            </a:r>
            <a:r>
              <a:rPr lang="en-US" b="0" i="0" baseline="0" dirty="0" smtClean="0"/>
              <a:t>of earlier studies since the Age Coefficient is positive and the Age Squared Coefficient is negative.</a:t>
            </a:r>
          </a:p>
          <a:p>
            <a:endParaRPr lang="en-US" b="0" i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 smtClean="0"/>
              <a:t>The Correlation Coefficient of 0.761 shows the validity of the regression equation as a whole.</a:t>
            </a:r>
            <a:endParaRPr lang="en-US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for the Pitchers,</a:t>
            </a:r>
            <a:r>
              <a:rPr lang="en-US" baseline="0" dirty="0" smtClean="0"/>
              <a:t> the attributes that most affected their salary are different than for hitters.  In this case, the significant factors are the players age (aka experience), wins (PRWINS), win-loss % (PRPCT) and innings pitched (PRINN).  Note that even though the T-stats for win-loss % (PRPCT) and innings pitched (PRINN) </a:t>
            </a:r>
            <a:r>
              <a:rPr lang="en-US" u="sng" baseline="0" dirty="0" smtClean="0"/>
              <a:t>are below 2 on the table</a:t>
            </a:r>
            <a:r>
              <a:rPr lang="en-US" baseline="0" dirty="0" smtClean="0"/>
              <a:t>, the table footnotes show that these variables </a:t>
            </a:r>
            <a:r>
              <a:rPr lang="en-US" b="1" baseline="0" dirty="0" smtClean="0"/>
              <a:t>ARE</a:t>
            </a:r>
            <a:r>
              <a:rPr lang="en-US" baseline="0" dirty="0" smtClean="0"/>
              <a:t> statistically significant at the 10% level.  </a:t>
            </a:r>
            <a:r>
              <a:rPr lang="en-US" b="1" baseline="0" dirty="0" smtClean="0"/>
              <a:t>This formula also has a high Correlation Coefficient of 0.783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-Note, surprisingly a pitchers </a:t>
            </a:r>
            <a:r>
              <a:rPr lang="en-US" u="sng" baseline="0" dirty="0" smtClean="0"/>
              <a:t>ERA is not statistically significant</a:t>
            </a:r>
            <a:r>
              <a:rPr lang="en-US" baseline="0" dirty="0" smtClean="0"/>
              <a:t>.  At the time, </a:t>
            </a:r>
            <a:r>
              <a:rPr lang="en-US" u="sng" baseline="0" dirty="0" smtClean="0"/>
              <a:t>wins &amp; innings pitched were valued more</a:t>
            </a:r>
            <a:r>
              <a:rPr lang="en-US" baseline="0" dirty="0" smtClean="0"/>
              <a:t>.  </a:t>
            </a:r>
          </a:p>
          <a:p>
            <a:r>
              <a:rPr lang="en-US" baseline="0" dirty="0" smtClean="0"/>
              <a:t>-”A low ERA is not very valuable to the team if the pitcher does not have much durability or still loses ballgames.”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 speaking,</a:t>
            </a:r>
            <a:r>
              <a:rPr lang="en-US" baseline="0" dirty="0" smtClean="0"/>
              <a:t> what this analysis shows is that </a:t>
            </a:r>
            <a:r>
              <a:rPr lang="en-US" u="sng" baseline="0" dirty="0" smtClean="0"/>
              <a:t>more productive players earned higher salaries</a:t>
            </a:r>
            <a:r>
              <a:rPr lang="en-US" baseline="0" dirty="0" smtClean="0"/>
              <a:t>.  However it is important to note that the most recent </a:t>
            </a:r>
            <a:r>
              <a:rPr lang="en-US" dirty="0" smtClean="0"/>
              <a:t>performance (i.e., performance</a:t>
            </a:r>
            <a:r>
              <a:rPr lang="en-US" baseline="0" dirty="0" smtClean="0"/>
              <a:t> statistics from the prior year) were </a:t>
            </a:r>
            <a:r>
              <a:rPr lang="en-US" dirty="0" smtClean="0"/>
              <a:t>what was significant, not the</a:t>
            </a:r>
            <a:r>
              <a:rPr lang="en-US" baseline="0" dirty="0" smtClean="0"/>
              <a:t> player’s </a:t>
            </a:r>
            <a:r>
              <a:rPr lang="en-US" dirty="0" smtClean="0"/>
              <a:t>“lifetime” performance statistics.</a:t>
            </a:r>
          </a:p>
          <a:p>
            <a:r>
              <a:rPr lang="en-US" dirty="0" smtClean="0"/>
              <a:t>-“Yankee’s mgmt. considered the fact that if a player or pitcher makes the team, his most recent performance is a sufficient basis in determining compensation for the upcoming</a:t>
            </a:r>
            <a:r>
              <a:rPr lang="en-US" baseline="0" dirty="0" smtClean="0"/>
              <a:t> season.”</a:t>
            </a:r>
            <a:endParaRPr lang="en-US" dirty="0" smtClean="0"/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answers</a:t>
            </a:r>
            <a:r>
              <a:rPr lang="en-US" baseline="0" dirty="0" smtClean="0"/>
              <a:t> the second question we posed at the beginning of this presentation, which was - </a:t>
            </a:r>
            <a:r>
              <a:rPr lang="en-US" dirty="0" smtClean="0"/>
              <a:t>If a systematic approach was used to assign players’ salaries, what was the criteria?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far the first two questions were answered</a:t>
            </a:r>
            <a:r>
              <a:rPr lang="en-US" baseline="0" dirty="0" smtClean="0"/>
              <a:t> as follows… The final question to determine is </a:t>
            </a:r>
            <a:r>
              <a:rPr lang="en-US" u="sng" baseline="0" dirty="0" smtClean="0"/>
              <a:t>whether or not the MLB players were paid their Marginal Revenue Product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</a:t>
            </a:r>
            <a:r>
              <a:rPr lang="en-US" baseline="0" dirty="0" smtClean="0"/>
              <a:t> Revenue Product is … (see definition above).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regards to MLB, the question is </a:t>
            </a:r>
            <a:r>
              <a:rPr lang="en-US" u="sng" baseline="0" dirty="0" smtClean="0"/>
              <a:t>whether the players’ salaries increased in proportion with the amount of revenue generated by their performance</a:t>
            </a:r>
            <a:r>
              <a:rPr lang="en-US" baseline="0" dirty="0" smtClean="0"/>
              <a:t>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[http://www.investopedia.com/terms/m/marginal-revenue-product-mrp.asp]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hardest part of this analysis</a:t>
            </a:r>
            <a:r>
              <a:rPr lang="en-US" baseline="0" dirty="0" smtClean="0"/>
              <a:t> is determining </a:t>
            </a:r>
            <a:r>
              <a:rPr lang="en-US" u="sng" baseline="0" dirty="0" smtClean="0"/>
              <a:t>how to measure the MRP</a:t>
            </a:r>
            <a:r>
              <a:rPr lang="en-US" baseline="0" dirty="0" smtClean="0"/>
              <a:t> of the players since there is no clear cut variable that can be used to definitively measure the marginal productivity level of  a particular player.  Also it is very difficult to determine the marginal revenue of the team – that is, </a:t>
            </a:r>
            <a:r>
              <a:rPr lang="en-US" b="1" baseline="0" dirty="0" smtClean="0"/>
              <a:t>how much additional revenue is generated by each win?</a:t>
            </a:r>
          </a:p>
          <a:p>
            <a:endParaRPr lang="en-US" dirty="0" smtClean="0"/>
          </a:p>
          <a:p>
            <a:r>
              <a:rPr lang="en-US" dirty="0" smtClean="0"/>
              <a:t>In this study a 2 step approach</a:t>
            </a:r>
            <a:r>
              <a:rPr lang="en-US" baseline="0" dirty="0" smtClean="0"/>
              <a:t> was used to determine the MRP.   The first is to determine if/how the team’s win-loss record is correlated to its revenue.  The Real Total Revenue formula has an </a:t>
            </a:r>
            <a:r>
              <a:rPr lang="en-US" u="sng" baseline="0" dirty="0" smtClean="0"/>
              <a:t>R2 value of 0.505</a:t>
            </a:r>
            <a:r>
              <a:rPr lang="en-US" baseline="0" dirty="0" smtClean="0"/>
              <a:t>, showing the 2 variables </a:t>
            </a:r>
            <a:r>
              <a:rPr lang="en-US" b="1" baseline="0" dirty="0" smtClean="0"/>
              <a:t>ARE</a:t>
            </a:r>
            <a:r>
              <a:rPr lang="en-US" baseline="0" dirty="0" smtClean="0"/>
              <a:t> linked and it was determined that each additional win generated approx </a:t>
            </a:r>
            <a:r>
              <a:rPr lang="en-US" b="1" baseline="0" dirty="0" smtClean="0"/>
              <a:t>$8,500 </a:t>
            </a:r>
            <a:r>
              <a:rPr lang="en-US" baseline="0" dirty="0" smtClean="0"/>
              <a:t>in marginal revenue for the team.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Secondly, the </a:t>
            </a:r>
            <a:r>
              <a:rPr lang="en-US" u="sng" baseline="0" dirty="0" smtClean="0"/>
              <a:t>WARP ratings for hitters</a:t>
            </a:r>
            <a:r>
              <a:rPr lang="en-US" baseline="0" dirty="0" smtClean="0"/>
              <a:t> were used to represent the players’ MRP.  It was determined that each incremental increase in the player’s WARP rating earned them approx an additional </a:t>
            </a:r>
            <a:r>
              <a:rPr lang="en-US" b="1" baseline="0" dirty="0" smtClean="0"/>
              <a:t>$2,500</a:t>
            </a:r>
            <a:r>
              <a:rPr lang="en-US" baseline="0" dirty="0" smtClean="0"/>
              <a:t> in salary. 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Basic math shows you that at $2,500, the hitters only earned about </a:t>
            </a:r>
            <a:r>
              <a:rPr lang="en-US" b="1" u="sng" baseline="0" dirty="0" smtClean="0"/>
              <a:t>a third</a:t>
            </a:r>
            <a:r>
              <a:rPr lang="en-US" b="1" u="none" baseline="0" dirty="0" smtClean="0"/>
              <a:t> </a:t>
            </a:r>
            <a:r>
              <a:rPr lang="en-US" b="1" baseline="0" dirty="0" smtClean="0"/>
              <a:t>of the additional $8,500 in revenue they were generating by increasing their skill and “productivity” level.</a:t>
            </a:r>
          </a:p>
          <a:p>
            <a:r>
              <a:rPr lang="en-US" baseline="0" dirty="0" smtClean="0"/>
              <a:t>-Their incremental salary increases were only 29% of their marginal revenue product.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from the</a:t>
            </a:r>
            <a:r>
              <a:rPr lang="en-US" baseline="0" dirty="0" smtClean="0"/>
              <a:t> analysis of the data presented, these were the conclusions of the study…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A </a:t>
            </a:r>
            <a:r>
              <a:rPr lang="en-US" sz="1200" dirty="0" err="1" smtClean="0"/>
              <a:t>Monopsony</a:t>
            </a:r>
            <a:r>
              <a:rPr lang="en-US" sz="1200" baseline="0" dirty="0" smtClean="0"/>
              <a:t> is … (definition above)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[http://www.investopedia.com/terms/m/monopsony.asp]</a:t>
            </a:r>
          </a:p>
          <a:p>
            <a:endParaRPr lang="en-US" dirty="0" smtClean="0"/>
          </a:p>
          <a:p>
            <a:r>
              <a:rPr lang="en-US" dirty="0" smtClean="0"/>
              <a:t>Major League Baseball owners</a:t>
            </a:r>
            <a:r>
              <a:rPr lang="en-US" baseline="0" dirty="0" smtClean="0"/>
              <a:t> had a </a:t>
            </a:r>
            <a:r>
              <a:rPr lang="en-US" baseline="0" dirty="0" err="1" smtClean="0"/>
              <a:t>monopsony</a:t>
            </a:r>
            <a:r>
              <a:rPr lang="en-US" baseline="0" dirty="0" smtClean="0"/>
              <a:t> over the players until the mid-1970s due to baseball’s </a:t>
            </a:r>
            <a:r>
              <a:rPr lang="en-US" u="sng" baseline="0" dirty="0" smtClean="0"/>
              <a:t>“reserve clause”</a:t>
            </a:r>
            <a:r>
              <a:rPr lang="en-US" baseline="0" dirty="0" smtClean="0"/>
              <a:t> which allowed the owners to keep the players under contract indefinitely.  This was believed to drive down the salaries of the players.</a:t>
            </a:r>
          </a:p>
          <a:p>
            <a:r>
              <a:rPr lang="en-US" baseline="0" dirty="0" smtClean="0"/>
              <a:t>[http://sportsillustrated.cnn.com/2010/writers/sky_andrecheck/01/14/andrecheck.free.agency/]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The statistical data presented in the case study was analyzed to answer the questions shown here…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</a:t>
            </a:r>
            <a:r>
              <a:rPr lang="en-US" baseline="0" dirty="0" smtClean="0"/>
              <a:t> Revenue Product is … (see definition above).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With regards to MLB, the question is whether the players’ salaries </a:t>
            </a:r>
            <a:r>
              <a:rPr lang="en-US" u="sng" baseline="0" dirty="0" smtClean="0"/>
              <a:t>increased in proportion</a:t>
            </a:r>
            <a:r>
              <a:rPr lang="en-US" baseline="0" dirty="0" smtClean="0"/>
              <a:t> with the amount of revenue generated by their performance.</a:t>
            </a:r>
          </a:p>
          <a:p>
            <a:endParaRPr lang="en-US" sz="1200" baseline="0" dirty="0" smtClean="0"/>
          </a:p>
          <a:p>
            <a:r>
              <a:rPr lang="en-US" sz="1200" dirty="0" smtClean="0"/>
              <a:t>[http://www.investopedia.com/terms/m/marginal-revenue-product-mrp.asp]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Earlier studies</a:t>
            </a:r>
            <a:r>
              <a:rPr lang="en-US" baseline="0" dirty="0" smtClean="0"/>
              <a:t> of this subject from Gerald Scully showed proof of a </a:t>
            </a:r>
            <a:r>
              <a:rPr lang="en-US" u="sng" baseline="0" dirty="0" smtClean="0"/>
              <a:t>concave age-earnings profile</a:t>
            </a:r>
            <a:r>
              <a:rPr lang="en-US" baseline="0" dirty="0" smtClean="0"/>
              <a:t>.  Player salaries tended to increase with age and/or their years of experience on the team.  However, the amount of those increases also tended to decrease over time.  Meaning, the year to year change in salary </a:t>
            </a:r>
            <a:r>
              <a:rPr lang="en-US" u="sng" baseline="0" dirty="0" smtClean="0"/>
              <a:t>amount got smaller as the players grew older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Scully also determined that the “superstar” players did seem to be compensated at a level that was in line with their contributions to the team’s revenue.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Various analysts have used different methods to study this question in the past using a number of different data sets – pitchers only, hitters only, free-agents only, etc.  Others at the time disagreed with the methods Scully used to determine the Marginal Revenue Product of the players.  So a key question is – </a:t>
            </a:r>
            <a:r>
              <a:rPr lang="en-US" u="sng" baseline="0" dirty="0" smtClean="0"/>
              <a:t>What is the best way to measure the MRP of the players?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case study used the</a:t>
            </a:r>
            <a:r>
              <a:rPr lang="en-US" baseline="0" dirty="0" smtClean="0"/>
              <a:t> </a:t>
            </a:r>
            <a:r>
              <a:rPr lang="en-US" u="sng" baseline="0" dirty="0" smtClean="0"/>
              <a:t>fixed effects regression model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instead of the Ordinary Least Squares method to analyze the data that was presented.  The author indicated this was “</a:t>
            </a:r>
            <a:r>
              <a:rPr lang="en-US" dirty="0" smtClean="0"/>
              <a:t>because </a:t>
            </a:r>
            <a:r>
              <a:rPr lang="en-US" baseline="0" dirty="0" smtClean="0"/>
              <a:t>of the panel nature of the data”.   </a:t>
            </a:r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dirty="0" smtClean="0"/>
              <a:t>Fixed-effects panel regression allows us to appropriately deal with the </a:t>
            </a:r>
            <a:r>
              <a:rPr lang="en-US" u="sng" dirty="0" smtClean="0"/>
              <a:t>unobserved effects</a:t>
            </a:r>
            <a:r>
              <a:rPr lang="en-US" dirty="0" smtClean="0"/>
              <a:t> of each</a:t>
            </a:r>
            <a:r>
              <a:rPr lang="en-US" baseline="0" dirty="0" smtClean="0"/>
              <a:t> individual player’s unique abilities.  These abilities are not measured directly in the study but using this method provides more consistent data … </a:t>
            </a:r>
          </a:p>
          <a:p>
            <a:endParaRPr lang="en-US" b="1" baseline="0" dirty="0" smtClean="0">
              <a:solidFill>
                <a:srgbClr val="FF0000"/>
              </a:solidFill>
            </a:endParaRPr>
          </a:p>
          <a:p>
            <a:r>
              <a:rPr lang="en-US" sz="1100" b="0" dirty="0" smtClean="0">
                <a:solidFill>
                  <a:srgbClr val="FF0000"/>
                </a:solidFill>
              </a:rPr>
              <a:t>“In statistics and econometrics, the term panel data refers to multi-dimensional data frequently involving </a:t>
            </a:r>
            <a:r>
              <a:rPr lang="en-US" sz="1100" b="0" u="sng" dirty="0" smtClean="0">
                <a:solidFill>
                  <a:srgbClr val="FF0000"/>
                </a:solidFill>
              </a:rPr>
              <a:t>measurements over time</a:t>
            </a:r>
            <a:r>
              <a:rPr lang="en-US" sz="1100" b="0" dirty="0" smtClean="0">
                <a:solidFill>
                  <a:srgbClr val="FF0000"/>
                </a:solidFill>
              </a:rPr>
              <a:t>. Panel data contain observations of </a:t>
            </a:r>
            <a:r>
              <a:rPr lang="en-US" sz="1100" b="0" u="sng" dirty="0" smtClean="0">
                <a:solidFill>
                  <a:srgbClr val="FF0000"/>
                </a:solidFill>
              </a:rPr>
              <a:t>multiple phenomena</a:t>
            </a:r>
            <a:r>
              <a:rPr lang="en-US" sz="1100" b="0" dirty="0" smtClean="0">
                <a:solidFill>
                  <a:srgbClr val="FF0000"/>
                </a:solidFill>
              </a:rPr>
              <a:t> obtained over multiple time periods for the same firms or individuals.”</a:t>
            </a:r>
          </a:p>
          <a:p>
            <a:r>
              <a:rPr lang="en-US" sz="1100" b="0" dirty="0" smtClean="0">
                <a:solidFill>
                  <a:srgbClr val="FF0000"/>
                </a:solidFill>
              </a:rPr>
              <a:t>http://en.wikipedia.org/wiki/Panel_data</a:t>
            </a:r>
          </a:p>
          <a:p>
            <a:endParaRPr lang="en-US" sz="1100" b="0" dirty="0" smtClean="0">
              <a:solidFill>
                <a:srgbClr val="FF0000"/>
              </a:solidFill>
            </a:endParaRPr>
          </a:p>
          <a:p>
            <a:r>
              <a:rPr lang="en-US" sz="1100" b="0" dirty="0" smtClean="0">
                <a:solidFill>
                  <a:srgbClr val="FF0000"/>
                </a:solidFill>
              </a:rPr>
              <a:t>Ordinary Least Squares:</a:t>
            </a:r>
          </a:p>
          <a:p>
            <a:r>
              <a:rPr lang="en-US" sz="1100" b="0" dirty="0" smtClean="0">
                <a:solidFill>
                  <a:srgbClr val="FF0000"/>
                </a:solidFill>
              </a:rPr>
              <a:t>“In statistics, ordinary least squares or linear least squares is a method for estimating the unknown parameters in a </a:t>
            </a:r>
            <a:r>
              <a:rPr lang="en-US" sz="1100" b="0" u="sng" dirty="0" smtClean="0">
                <a:solidFill>
                  <a:srgbClr val="FF0000"/>
                </a:solidFill>
              </a:rPr>
              <a:t>linear</a:t>
            </a:r>
            <a:r>
              <a:rPr lang="en-US" sz="1100" b="0" dirty="0" smtClean="0">
                <a:solidFill>
                  <a:srgbClr val="FF0000"/>
                </a:solidFill>
              </a:rPr>
              <a:t> regression model.”</a:t>
            </a:r>
          </a:p>
          <a:p>
            <a:r>
              <a:rPr lang="en-US" sz="1100" b="0" dirty="0" smtClean="0">
                <a:solidFill>
                  <a:srgbClr val="FF0000"/>
                </a:solidFill>
              </a:rPr>
              <a:t>http://en.wikipedia.org/wiki/Ordinary_Least_Squares</a:t>
            </a:r>
            <a:endParaRPr lang="en-US" sz="1100" b="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 that was used for the analysis</a:t>
            </a:r>
            <a:r>
              <a:rPr lang="en-US" baseline="0" dirty="0" smtClean="0"/>
              <a:t> originated from </a:t>
            </a:r>
            <a:r>
              <a:rPr lang="en-US" dirty="0" smtClean="0"/>
              <a:t>the Yankees’ contract books, cash books, and general ledger – which were donated to the National Baseball</a:t>
            </a:r>
            <a:r>
              <a:rPr lang="en-US" baseline="0" dirty="0" smtClean="0"/>
              <a:t> Hall of Fame.</a:t>
            </a:r>
          </a:p>
          <a:p>
            <a:r>
              <a:rPr lang="en-US" baseline="0" dirty="0" smtClean="0"/>
              <a:t>-From this material could be drawn the team’s playing record, fan attendance, team revenue and player payroll &amp; bonus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step was to </a:t>
            </a:r>
            <a:r>
              <a:rPr lang="en-US" u="sng" dirty="0" smtClean="0"/>
              <a:t>analyze the</a:t>
            </a:r>
            <a:r>
              <a:rPr lang="en-US" u="sng" baseline="0" dirty="0" smtClean="0"/>
              <a:t> salary of the team as a whole</a:t>
            </a:r>
            <a:r>
              <a:rPr lang="en-US" baseline="0" dirty="0" smtClean="0"/>
              <a:t>.  The analysis determined the primary factors in determining the team’s salary were the </a:t>
            </a:r>
            <a:r>
              <a:rPr lang="en-US" u="sng" baseline="0" dirty="0" smtClean="0"/>
              <a:t>previous season’s revenue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and </a:t>
            </a:r>
            <a:r>
              <a:rPr lang="en-US" u="sng" baseline="0" dirty="0" smtClean="0"/>
              <a:t>win-loss record</a:t>
            </a:r>
            <a:r>
              <a:rPr lang="en-US" baseline="0" dirty="0" smtClean="0"/>
              <a:t>. </a:t>
            </a:r>
            <a:r>
              <a:rPr lang="en-US" dirty="0" smtClean="0"/>
              <a:t>With a Correlation Coefficient (R</a:t>
            </a:r>
            <a:r>
              <a:rPr lang="en-US" baseline="30000" dirty="0" smtClean="0"/>
              <a:t>2</a:t>
            </a:r>
            <a:r>
              <a:rPr lang="en-US" dirty="0" smtClean="0"/>
              <a:t>) of </a:t>
            </a:r>
            <a:r>
              <a:rPr lang="en-US" b="1" dirty="0" smtClean="0"/>
              <a:t>0.8726</a:t>
            </a:r>
            <a:r>
              <a:rPr lang="en-US" dirty="0" smtClean="0"/>
              <a:t>, payroll was </a:t>
            </a:r>
            <a:r>
              <a:rPr lang="en-US" b="1" u="sng" dirty="0" smtClean="0"/>
              <a:t>highly correlated </a:t>
            </a:r>
            <a:r>
              <a:rPr lang="en-US" dirty="0" smtClean="0"/>
              <a:t>to these two factors.</a:t>
            </a:r>
          </a:p>
          <a:p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-This shows</a:t>
            </a:r>
            <a:r>
              <a:rPr lang="en-US" baseline="0" dirty="0" smtClean="0"/>
              <a:t> that the owners DID in fact use a </a:t>
            </a:r>
            <a:r>
              <a:rPr lang="en-US" u="sng" baseline="0" dirty="0" smtClean="0"/>
              <a:t>systematic</a:t>
            </a:r>
            <a:r>
              <a:rPr lang="en-US" u="none" baseline="0" dirty="0" smtClean="0"/>
              <a:t> </a:t>
            </a:r>
            <a:r>
              <a:rPr lang="en-US" baseline="0" dirty="0" smtClean="0"/>
              <a:t>rather than a subjective approach in assigning salaries – which answers the first question we presented … “</a:t>
            </a:r>
            <a:r>
              <a:rPr lang="en-US" dirty="0" smtClean="0"/>
              <a:t>Was the assignment of player salaries systematic or arbitrary?”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However, the question remains – were the salary amounts “fair” with regards to the amount of revenue the </a:t>
            </a:r>
            <a:r>
              <a:rPr lang="en-US" u="sng" baseline="0" dirty="0" smtClean="0"/>
              <a:t>owners were bringing 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3D29E-0146-40BC-A546-018880E09AE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8BCFE22-F197-42F1-BBFF-4C22FF1B72EC}" type="datetimeFigureOut">
              <a:rPr lang="en-US" smtClean="0"/>
              <a:pPr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A8C95D-B409-48C5-88CE-55103AC21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382000" cy="12414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Case study:</a:t>
            </a:r>
            <a:br>
              <a:rPr lang="en-US" dirty="0" smtClean="0"/>
            </a:br>
            <a:r>
              <a:rPr lang="en-US" dirty="0" smtClean="0"/>
              <a:t>Yankees salaries  1919 - 1941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609600"/>
          </a:xfrm>
        </p:spPr>
        <p:txBody>
          <a:bodyPr>
            <a:normAutofit/>
          </a:bodyPr>
          <a:lstStyle/>
          <a:p>
            <a:pPr algn="ctr"/>
            <a:r>
              <a:rPr lang="en-US" sz="1000" dirty="0" smtClean="0"/>
              <a:t>1919 New York Yankees Official Logo</a:t>
            </a:r>
            <a:endParaRPr lang="en-US" sz="1000" dirty="0"/>
          </a:p>
        </p:txBody>
      </p:sp>
      <p:pic>
        <p:nvPicPr>
          <p:cNvPr id="35842" name="Picture 2" descr="http://www.baseball-almanac.com/teams/logos/yanke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048000"/>
            <a:ext cx="2376237" cy="228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57150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William Brennan</a:t>
            </a:r>
          </a:p>
          <a:p>
            <a:r>
              <a:rPr lang="en-US" dirty="0" smtClean="0"/>
              <a:t>Sports Finance</a:t>
            </a:r>
          </a:p>
          <a:p>
            <a:r>
              <a:rPr lang="en-US" dirty="0" smtClean="0"/>
              <a:t>February 6,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Player Payroll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Empirical wage model</a:t>
            </a:r>
          </a:p>
          <a:p>
            <a:endParaRPr lang="en-US" dirty="0" smtClean="0"/>
          </a:p>
          <a:p>
            <a:r>
              <a:rPr lang="en-US" dirty="0" smtClean="0"/>
              <a:t>Primary determinants of player salary:</a:t>
            </a:r>
          </a:p>
          <a:p>
            <a:pPr lvl="1"/>
            <a:r>
              <a:rPr lang="en-US" dirty="0" smtClean="0"/>
              <a:t>Previous season’s performance</a:t>
            </a:r>
          </a:p>
          <a:p>
            <a:pPr lvl="1"/>
            <a:r>
              <a:rPr lang="en-US" dirty="0" smtClean="0"/>
              <a:t>Observable characteristics</a:t>
            </a:r>
          </a:p>
          <a:p>
            <a:pPr lvl="2"/>
            <a:r>
              <a:rPr lang="en-US" dirty="0" smtClean="0"/>
              <a:t>Age</a:t>
            </a:r>
          </a:p>
          <a:p>
            <a:pPr lvl="2"/>
            <a:r>
              <a:rPr lang="en-US" dirty="0" smtClean="0"/>
              <a:t>Experience level</a:t>
            </a:r>
          </a:p>
          <a:p>
            <a:pPr lvl="2"/>
            <a:r>
              <a:rPr lang="en-US" dirty="0" smtClean="0"/>
              <a:t>Position</a:t>
            </a:r>
          </a:p>
          <a:p>
            <a:pPr lvl="2"/>
            <a:r>
              <a:rPr lang="en-US" dirty="0" smtClean="0"/>
              <a:t>Player attributes – position specific, WARP rating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Capital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“earnings can be attributed to variations in a player’s productivity, which, in turn, are reflected by differing amounts of human capital (skill)”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Hitters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Statistically significant w/ regards to salary  [T stat &gt; 2]</a:t>
            </a:r>
          </a:p>
          <a:p>
            <a:pPr lvl="1"/>
            <a:r>
              <a:rPr lang="en-US" dirty="0" smtClean="0"/>
              <a:t>Age</a:t>
            </a:r>
          </a:p>
          <a:p>
            <a:pPr lvl="1"/>
            <a:r>
              <a:rPr lang="en-US" dirty="0" smtClean="0"/>
              <a:t># of at-bats</a:t>
            </a:r>
          </a:p>
          <a:p>
            <a:pPr lvl="1"/>
            <a:r>
              <a:rPr lang="en-US" dirty="0" smtClean="0"/>
              <a:t>total home runs</a:t>
            </a:r>
          </a:p>
          <a:p>
            <a:r>
              <a:rPr lang="en-US" dirty="0" smtClean="0"/>
              <a:t>Not statistically significant:</a:t>
            </a:r>
          </a:p>
          <a:p>
            <a:pPr lvl="1"/>
            <a:r>
              <a:rPr lang="en-US" dirty="0" smtClean="0"/>
              <a:t>Batting average</a:t>
            </a:r>
          </a:p>
          <a:p>
            <a:pPr lvl="1"/>
            <a:r>
              <a:rPr lang="en-US" dirty="0" smtClean="0"/>
              <a:t>Position</a:t>
            </a:r>
          </a:p>
          <a:p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0.761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676400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400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 l="30312" t="13313" r="30391" b="53557"/>
          <a:stretch>
            <a:fillRect/>
          </a:stretch>
        </p:blipFill>
        <p:spPr bwMode="auto">
          <a:xfrm>
            <a:off x="3124200" y="2362200"/>
            <a:ext cx="5878620" cy="3810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cxnSp>
        <p:nvCxnSpPr>
          <p:cNvPr id="8" name="Straight Arrow Connector 7"/>
          <p:cNvCxnSpPr/>
          <p:nvPr/>
        </p:nvCxnSpPr>
        <p:spPr>
          <a:xfrm>
            <a:off x="3962400" y="3581400"/>
            <a:ext cx="39624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4191000"/>
            <a:ext cx="403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733800" y="4800600"/>
            <a:ext cx="41148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Pitchers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30312" t="21037" r="29610" b="40854"/>
          <a:stretch>
            <a:fillRect/>
          </a:stretch>
        </p:blipFill>
        <p:spPr bwMode="auto">
          <a:xfrm>
            <a:off x="2971800" y="2457635"/>
            <a:ext cx="6019800" cy="4400365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52600"/>
            <a:ext cx="3657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/>
              <a:t>Statistically </a:t>
            </a:r>
            <a:r>
              <a:rPr lang="en-US" sz="2600" dirty="0"/>
              <a:t>significant w/ regards </a:t>
            </a:r>
            <a:r>
              <a:rPr lang="en-US" sz="2600" dirty="0" smtClean="0"/>
              <a:t>to salary [T stat &gt; 2]</a:t>
            </a:r>
            <a:endParaRPr lang="en-US" sz="2600" dirty="0"/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 smtClean="0">
                <a:solidFill>
                  <a:schemeClr val="tx1">
                    <a:tint val="85000"/>
                  </a:schemeClr>
                </a:solidFill>
              </a:rPr>
              <a:t>Age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 smtClean="0">
                <a:solidFill>
                  <a:schemeClr val="tx1">
                    <a:tint val="85000"/>
                  </a:schemeClr>
                </a:solidFill>
              </a:rPr>
              <a:t>Wins</a:t>
            </a:r>
            <a:endParaRPr lang="en-US" sz="2300" dirty="0">
              <a:solidFill>
                <a:schemeClr val="tx1">
                  <a:tint val="85000"/>
                </a:schemeClr>
              </a:solidFill>
            </a:endParaRP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>
                <a:solidFill>
                  <a:schemeClr val="tx1">
                    <a:tint val="85000"/>
                  </a:schemeClr>
                </a:solidFill>
              </a:rPr>
              <a:t>Win-loss %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>
                <a:solidFill>
                  <a:schemeClr val="tx1">
                    <a:tint val="85000"/>
                  </a:schemeClr>
                </a:solidFill>
              </a:rPr>
              <a:t>Innings pitched </a:t>
            </a: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/>
              <a:t>Not statistically significant: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>
                <a:solidFill>
                  <a:schemeClr val="tx1">
                    <a:tint val="85000"/>
                  </a:schemeClr>
                </a:solidFill>
              </a:rPr>
              <a:t>ERA</a:t>
            </a:r>
          </a:p>
          <a:p>
            <a:pPr marL="521208" lvl="1" indent="-228600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</a:pPr>
            <a:r>
              <a:rPr lang="en-US" sz="2300" dirty="0" smtClean="0">
                <a:solidFill>
                  <a:schemeClr val="tx1">
                    <a:tint val="85000"/>
                  </a:schemeClr>
                </a:solidFill>
              </a:rPr>
              <a:t>Saves</a:t>
            </a:r>
          </a:p>
          <a:p>
            <a:pPr marL="274320" lvl="1" indent="-274320"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/>
              <a:t>R</a:t>
            </a:r>
            <a:r>
              <a:rPr lang="en-US" sz="2600" baseline="30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/>
              <a:t>= </a:t>
            </a:r>
            <a:r>
              <a:rPr lang="en-US" sz="2600" dirty="0" smtClean="0"/>
              <a:t>0.783</a:t>
            </a:r>
            <a:endParaRPr lang="en-US" sz="26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7162800" y="3886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162800" y="54102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162800" y="47244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162800" y="4191000"/>
            <a:ext cx="533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239000" cy="462693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Generally speaking:</a:t>
            </a:r>
          </a:p>
          <a:p>
            <a:endParaRPr lang="en-US" dirty="0" smtClean="0"/>
          </a:p>
          <a:p>
            <a:r>
              <a:rPr lang="en-US" dirty="0" smtClean="0"/>
              <a:t>More productive players = higher salary</a:t>
            </a:r>
          </a:p>
          <a:p>
            <a:endParaRPr lang="en-US" dirty="0" smtClean="0"/>
          </a:p>
          <a:p>
            <a:r>
              <a:rPr lang="en-US" dirty="0" smtClean="0"/>
              <a:t>Recent performance is most significant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the assignment of player salaries systematic or arbitrary?  </a:t>
            </a:r>
            <a:r>
              <a:rPr lang="en-US" dirty="0" smtClean="0">
                <a:solidFill>
                  <a:srgbClr val="FF0000"/>
                </a:solidFill>
              </a:rPr>
              <a:t>Systematic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systematic, what was the criteria?  </a:t>
            </a:r>
            <a:r>
              <a:rPr lang="en-US" sz="2400" b="1" dirty="0" smtClean="0">
                <a:solidFill>
                  <a:srgbClr val="FF0000"/>
                </a:solidFill>
              </a:rPr>
              <a:t>Prior Year Performance Attributes 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Were MLB players paid their Marginal Revenue Product???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Were MLB players paid their Marginal Revenue Product?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 MRP is used in marginal analysis to examine the effect of variable inputs, such as labor, and follows the law of diminishing marginal returns.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As the number of units of a variable input </a:t>
            </a:r>
            <a:r>
              <a:rPr lang="en-US" u="sng" dirty="0" smtClean="0"/>
              <a:t>increases</a:t>
            </a:r>
            <a:r>
              <a:rPr lang="en-US" dirty="0" smtClean="0"/>
              <a:t>, the revenue generated by each additional unit </a:t>
            </a:r>
            <a:r>
              <a:rPr lang="en-US" u="sng" dirty="0" smtClean="0"/>
              <a:t>decreases at a certain point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MRP?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Two step approach: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1. correlation of win-loss record and real total revenue</a:t>
            </a:r>
          </a:p>
          <a:p>
            <a:pPr lvl="2"/>
            <a:r>
              <a:rPr lang="en-US" dirty="0" smtClean="0"/>
              <a:t>Marginal Revenue of team = </a:t>
            </a:r>
            <a:r>
              <a:rPr lang="en-US" b="1" dirty="0" smtClean="0"/>
              <a:t>$8,500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35437" t="42111" r="32188" b="43556"/>
          <a:stretch>
            <a:fillRect/>
          </a:stretch>
        </p:blipFill>
        <p:spPr bwMode="auto">
          <a:xfrm>
            <a:off x="457200" y="4343400"/>
            <a:ext cx="7649535" cy="1905000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determine MRP?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7724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Two step approach: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2. correlation of hitters’ WARP ratings and salaries</a:t>
            </a:r>
          </a:p>
          <a:p>
            <a:pPr lvl="2"/>
            <a:r>
              <a:rPr lang="en-US" dirty="0" smtClean="0"/>
              <a:t>Marginal Revenue Product = </a:t>
            </a:r>
            <a:r>
              <a:rPr lang="en-US" b="1" dirty="0" smtClean="0"/>
              <a:t>$2,500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marL="1828800" lvl="2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$2,500  / $8,500  = 29.4%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the assignment of player salaries systematic or arbitrary?  </a:t>
            </a:r>
            <a:r>
              <a:rPr lang="en-US" dirty="0" smtClean="0">
                <a:solidFill>
                  <a:srgbClr val="FF0000"/>
                </a:solidFill>
              </a:rPr>
              <a:t>Systematic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systematic, what was the criteria?  </a:t>
            </a:r>
            <a:r>
              <a:rPr lang="en-US" sz="2800" dirty="0" smtClean="0">
                <a:solidFill>
                  <a:srgbClr val="FF0000"/>
                </a:solidFill>
              </a:rPr>
              <a:t>Prior Year Performance Attributes </a:t>
            </a:r>
          </a:p>
          <a:p>
            <a:pPr marL="1314450" lvl="2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Were MLB players paid their Marginal Revenue Product?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No! </a:t>
            </a:r>
          </a:p>
          <a:p>
            <a:pPr marL="761238" lvl="1" indent="-514350"/>
            <a:r>
              <a:rPr lang="en-US" dirty="0" smtClean="0"/>
              <a:t>Their incremental salary increases were only 29% of their marginal revenue product.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Monopsony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A market similar to a monopoly except that a </a:t>
            </a:r>
            <a:r>
              <a:rPr lang="en-US" u="sng" dirty="0" smtClean="0"/>
              <a:t>large buyer</a:t>
            </a:r>
            <a:r>
              <a:rPr lang="en-US" dirty="0" smtClean="0"/>
              <a:t> not seller controls a large proportion of the market and drives the prices down. Sometimes referred to as the buyer's monopoly.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 the assignment of player salaries systematic or arbitrary?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systematic, what were the criteria?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Were MLB players paid their Marginal Revenue Product (MRP)?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Marginal Revenue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29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The </a:t>
            </a:r>
            <a:r>
              <a:rPr lang="en-US" u="sng" dirty="0" smtClean="0"/>
              <a:t>change</a:t>
            </a:r>
            <a:r>
              <a:rPr lang="en-US" dirty="0" smtClean="0"/>
              <a:t> in revenue that results from the </a:t>
            </a:r>
            <a:r>
              <a:rPr lang="en-US" u="sng" dirty="0" smtClean="0"/>
              <a:t>addition of one extra unit</a:t>
            </a:r>
            <a:r>
              <a:rPr lang="en-US" dirty="0" smtClean="0"/>
              <a:t> when all other factors are kept equal. </a:t>
            </a:r>
          </a:p>
          <a:p>
            <a:pPr>
              <a:buNone/>
            </a:pPr>
            <a:endParaRPr lang="en-US" sz="1500" dirty="0" smtClean="0"/>
          </a:p>
          <a:p>
            <a:pPr>
              <a:buNone/>
            </a:pPr>
            <a:endParaRPr lang="en-US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Concave age-earnings profile</a:t>
            </a:r>
          </a:p>
          <a:p>
            <a:pPr lvl="1"/>
            <a:r>
              <a:rPr lang="en-US" dirty="0" smtClean="0"/>
              <a:t>Salary increased w/ age but the </a:t>
            </a:r>
            <a:r>
              <a:rPr lang="en-US" u="sng" dirty="0" smtClean="0"/>
              <a:t>amount</a:t>
            </a:r>
            <a:r>
              <a:rPr lang="en-US" dirty="0" smtClean="0"/>
              <a:t> of each increase </a:t>
            </a:r>
            <a:r>
              <a:rPr lang="en-US" i="1" dirty="0" smtClean="0"/>
              <a:t>decreased</a:t>
            </a:r>
            <a:r>
              <a:rPr lang="en-US" dirty="0" smtClean="0"/>
              <a:t> w/ age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“some” earned at least their MRP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endParaRPr lang="en-US" sz="2600" dirty="0" smtClean="0">
              <a:solidFill>
                <a:schemeClr val="tx1"/>
              </a:solidFill>
            </a:endParaRP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US" sz="2600" dirty="0" smtClean="0">
                <a:solidFill>
                  <a:schemeClr val="tx1"/>
                </a:solidFill>
              </a:rPr>
              <a:t>what is the best way to measure MRP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Fixed Effects Model vs. Ordinary Least Squares (OLS) method.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Playing record</a:t>
            </a:r>
          </a:p>
          <a:p>
            <a:r>
              <a:rPr lang="en-US" dirty="0" smtClean="0"/>
              <a:t>Revenue</a:t>
            </a:r>
          </a:p>
          <a:p>
            <a:r>
              <a:rPr lang="en-US" dirty="0" smtClean="0"/>
              <a:t>Attendance</a:t>
            </a:r>
          </a:p>
          <a:p>
            <a:r>
              <a:rPr lang="en-US" dirty="0" smtClean="0"/>
              <a:t>Player payroll data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Payroll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Payroll vs. Previous Win-Loss Record and Previous Total Revenue</a:t>
            </a:r>
          </a:p>
          <a:p>
            <a:endParaRPr lang="en-US" dirty="0" smtClean="0"/>
          </a:p>
          <a:p>
            <a:r>
              <a:rPr lang="en-US" dirty="0" smtClean="0"/>
              <a:t>Correlation Coefficient (R</a:t>
            </a:r>
            <a:r>
              <a:rPr lang="en-US" baseline="30000" dirty="0" smtClean="0"/>
              <a:t>2</a:t>
            </a:r>
            <a:r>
              <a:rPr lang="en-US" dirty="0" smtClean="0"/>
              <a:t>) = 0.8726</a:t>
            </a:r>
          </a:p>
          <a:p>
            <a:endParaRPr lang="en-US" dirty="0" smtClean="0"/>
          </a:p>
          <a:p>
            <a:r>
              <a:rPr lang="en-US" dirty="0" smtClean="0"/>
              <a:t>Indicates a systematic approach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 l="38438" t="53445" r="37937" b="33222"/>
          <a:stretch>
            <a:fillRect/>
          </a:stretch>
        </p:blipFill>
        <p:spPr bwMode="auto">
          <a:xfrm>
            <a:off x="1066800" y="4555068"/>
            <a:ext cx="5562600" cy="176590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Systematic, productivity-related, basis of assigning players’ salaries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Vs.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Human capital wage </a:t>
            </a:r>
            <a:r>
              <a:rPr lang="en-US" u="sng" dirty="0" smtClean="0"/>
              <a:t>estimates</a:t>
            </a:r>
            <a:r>
              <a:rPr lang="en-US" dirty="0" smtClean="0"/>
              <a:t> of “fair” pay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2373</TotalTime>
  <Words>2164</Words>
  <Application>Microsoft Office PowerPoint</Application>
  <PresentationFormat>On-screen Show (4:3)</PresentationFormat>
  <Paragraphs>198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Case study: Yankees salaries  1919 - 1941</vt:lpstr>
      <vt:lpstr>Monopsony</vt:lpstr>
      <vt:lpstr>Things to Consider:</vt:lpstr>
      <vt:lpstr>Marginal Revenue Product</vt:lpstr>
      <vt:lpstr>Prior Studies</vt:lpstr>
      <vt:lpstr>Regression method</vt:lpstr>
      <vt:lpstr>Data Inputs</vt:lpstr>
      <vt:lpstr>Team Payroll</vt:lpstr>
      <vt:lpstr>Consider:</vt:lpstr>
      <vt:lpstr>Player Payroll</vt:lpstr>
      <vt:lpstr>Human Capital Framework</vt:lpstr>
      <vt:lpstr>Hitters</vt:lpstr>
      <vt:lpstr>Pitchers</vt:lpstr>
      <vt:lpstr>THE VERDICT</vt:lpstr>
      <vt:lpstr>So… </vt:lpstr>
      <vt:lpstr>Were MLB players paid their Marginal Revenue Product?</vt:lpstr>
      <vt:lpstr>How to determine MRP?</vt:lpstr>
      <vt:lpstr>How to determine MRP?</vt:lpstr>
      <vt:lpstr>Conclusion</vt:lpstr>
    </vt:vector>
  </TitlesOfParts>
  <Company>Prudential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x040681</dc:creator>
  <cp:lastModifiedBy>D</cp:lastModifiedBy>
  <cp:revision>124</cp:revision>
  <dcterms:created xsi:type="dcterms:W3CDTF">2014-01-31T15:03:59Z</dcterms:created>
  <dcterms:modified xsi:type="dcterms:W3CDTF">2014-02-05T23:49:34Z</dcterms:modified>
</cp:coreProperties>
</file>