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1"/>
  </p:notesMasterIdLst>
  <p:sldIdLst>
    <p:sldId id="256" r:id="rId2"/>
    <p:sldId id="261" r:id="rId3"/>
    <p:sldId id="259" r:id="rId4"/>
    <p:sldId id="262" r:id="rId5"/>
    <p:sldId id="263" r:id="rId6"/>
    <p:sldId id="260" r:id="rId7"/>
    <p:sldId id="266" r:id="rId8"/>
    <p:sldId id="257" r:id="rId9"/>
    <p:sldId id="268" r:id="rId10"/>
    <p:sldId id="265" r:id="rId11"/>
    <p:sldId id="267" r:id="rId12"/>
    <p:sldId id="258" r:id="rId13"/>
    <p:sldId id="269" r:id="rId14"/>
    <p:sldId id="272" r:id="rId15"/>
    <p:sldId id="273" r:id="rId16"/>
    <p:sldId id="274" r:id="rId17"/>
    <p:sldId id="271"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82" autoAdjust="0"/>
  </p:normalViewPr>
  <p:slideViewPr>
    <p:cSldViewPr>
      <p:cViewPr varScale="1">
        <p:scale>
          <a:sx n="65" d="100"/>
          <a:sy n="65" d="100"/>
        </p:scale>
        <p:origin x="-1848"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AEF9B9-3CC0-4CA1-B5E5-075A5CDE4812}" type="datetimeFigureOut">
              <a:rPr lang="en-US" smtClean="0"/>
              <a:pPr/>
              <a:t>3/19/2014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F7751-B557-42A3-963C-97B7B035D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2F7751-B557-42A3-963C-97B7B035D9A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2F7751-B557-42A3-963C-97B7B035D9AB}"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2F7751-B557-42A3-963C-97B7B035D9AB}"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method of sampling that involves the division of a population into smaller groups known as strata. In stratified random sampling, the strata are formed based on members' shared attributes or characteristics. A random sample from each stratum is taken in a number proportional to the stratum's size when compared to the population. These subsets of the strata are then pooled to form a random sample. “</a:t>
            </a:r>
          </a:p>
          <a:p>
            <a:r>
              <a:rPr lang="en-US" dirty="0" smtClean="0"/>
              <a:t>http://www.investopedia.com/terms/stratified_random_sampling.asp</a:t>
            </a:r>
            <a:endParaRPr lang="en-US" dirty="0"/>
          </a:p>
        </p:txBody>
      </p:sp>
      <p:sp>
        <p:nvSpPr>
          <p:cNvPr id="4" name="Slide Number Placeholder 3"/>
          <p:cNvSpPr>
            <a:spLocks noGrp="1"/>
          </p:cNvSpPr>
          <p:nvPr>
            <p:ph type="sldNum" sz="quarter" idx="10"/>
          </p:nvPr>
        </p:nvSpPr>
        <p:spPr/>
        <p:txBody>
          <a:bodyPr/>
          <a:lstStyle/>
          <a:p>
            <a:fld id="{882F7751-B557-42A3-963C-97B7B035D9A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E39029D-7214-4CAC-8996-CFF33F05F7A5}" type="datetimeFigureOut">
              <a:rPr lang="en-US" smtClean="0"/>
              <a:pPr/>
              <a:t>3/19/2014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80305CE-C97D-4FE8-82A4-E9702D9D89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E39029D-7214-4CAC-8996-CFF33F05F7A5}" type="datetimeFigureOut">
              <a:rPr lang="en-US" smtClean="0"/>
              <a:pPr/>
              <a:t>3/19/2014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80305CE-C97D-4FE8-82A4-E9702D9D89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E39029D-7214-4CAC-8996-CFF33F05F7A5}" type="datetimeFigureOut">
              <a:rPr lang="en-US" smtClean="0"/>
              <a:pPr/>
              <a:t>3/19/2014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80305CE-C97D-4FE8-82A4-E9702D9D89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E39029D-7214-4CAC-8996-CFF33F05F7A5}" type="datetimeFigureOut">
              <a:rPr lang="en-US" smtClean="0"/>
              <a:pPr/>
              <a:t>3/19/2014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0305CE-C97D-4FE8-82A4-E9702D9D89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E39029D-7214-4CAC-8996-CFF33F05F7A5}" type="datetimeFigureOut">
              <a:rPr lang="en-US" smtClean="0"/>
              <a:pPr/>
              <a:t>3/19/2014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0305CE-C97D-4FE8-82A4-E9702D9D8989}"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E39029D-7214-4CAC-8996-CFF33F05F7A5}" type="datetimeFigureOut">
              <a:rPr lang="en-US" smtClean="0"/>
              <a:pPr/>
              <a:t>3/19/2014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80305CE-C97D-4FE8-82A4-E9702D9D89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noAutofit/>
          </a:bodyPr>
          <a:lstStyle/>
          <a:p>
            <a:r>
              <a:rPr lang="en-US" sz="3600" u="sng" dirty="0" smtClean="0"/>
              <a:t>Case Study:</a:t>
            </a:r>
            <a:r>
              <a:rPr lang="en-US" sz="3600" dirty="0" smtClean="0"/>
              <a:t/>
            </a:r>
            <a:br>
              <a:rPr lang="en-US" sz="3600" dirty="0" smtClean="0"/>
            </a:br>
            <a:r>
              <a:rPr lang="en-US" sz="3600" dirty="0" smtClean="0"/>
              <a:t>Treatment of Travel Expenses by Golf Course Patrons: </a:t>
            </a:r>
            <a:br>
              <a:rPr lang="en-US" sz="3600" dirty="0" smtClean="0"/>
            </a:br>
            <a:r>
              <a:rPr lang="en-US" sz="3600" dirty="0" smtClean="0"/>
              <a:t>Sunk or Bundled Costs and the First and Third Laws of Demand</a:t>
            </a:r>
            <a:endParaRPr lang="en-US" sz="3600" dirty="0"/>
          </a:p>
        </p:txBody>
      </p:sp>
      <p:sp>
        <p:nvSpPr>
          <p:cNvPr id="3" name="Subtitle 2"/>
          <p:cNvSpPr>
            <a:spLocks noGrp="1"/>
          </p:cNvSpPr>
          <p:nvPr>
            <p:ph type="subTitle" idx="1"/>
          </p:nvPr>
        </p:nvSpPr>
        <p:spPr>
          <a:xfrm>
            <a:off x="1295400" y="4724400"/>
            <a:ext cx="6400800" cy="1752600"/>
          </a:xfrm>
        </p:spPr>
        <p:txBody>
          <a:bodyPr/>
          <a:lstStyle/>
          <a:p>
            <a:r>
              <a:rPr lang="en-US" dirty="0" smtClean="0"/>
              <a:t>William Brennan</a:t>
            </a:r>
          </a:p>
          <a:p>
            <a:r>
              <a:rPr lang="en-US" dirty="0" smtClean="0"/>
              <a:t>March 20, 2014</a:t>
            </a:r>
            <a:endParaRPr lang="en-US" dirty="0"/>
          </a:p>
        </p:txBody>
      </p:sp>
      <p:pic>
        <p:nvPicPr>
          <p:cNvPr id="110594" name="Picture 2" descr="https://encrypted-tbn2.gstatic.com/images?q=tbn:ANd9GcQjavcPPyoEZaiZo1Ib__y0KvR4xRZsk93CLIb6Kw-WW98PrtoD7A"/>
          <p:cNvPicPr>
            <a:picLocks noChangeAspect="1" noChangeArrowheads="1"/>
          </p:cNvPicPr>
          <p:nvPr/>
        </p:nvPicPr>
        <p:blipFill>
          <a:blip r:embed="rId3" cstate="print"/>
          <a:srcRect/>
          <a:stretch>
            <a:fillRect/>
          </a:stretch>
        </p:blipFill>
        <p:spPr bwMode="auto">
          <a:xfrm>
            <a:off x="609600" y="3962400"/>
            <a:ext cx="1724025" cy="265747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Bundling studies</a:t>
            </a:r>
            <a:endParaRPr lang="en-US" dirty="0"/>
          </a:p>
        </p:txBody>
      </p:sp>
      <p:sp>
        <p:nvSpPr>
          <p:cNvPr id="3" name="Content Placeholder 2"/>
          <p:cNvSpPr>
            <a:spLocks noGrp="1"/>
          </p:cNvSpPr>
          <p:nvPr>
            <p:ph idx="1"/>
          </p:nvPr>
        </p:nvSpPr>
        <p:spPr/>
        <p:txBody>
          <a:bodyPr>
            <a:normAutofit/>
          </a:bodyPr>
          <a:lstStyle/>
          <a:p>
            <a:r>
              <a:rPr lang="en-US" dirty="0" smtClean="0"/>
              <a:t>As level of bundling increases, actual consumption of the components decreases – “true” costs of each component are masked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Sunk or Bundled Costs</a:t>
            </a:r>
            <a:endParaRPr lang="en-US" dirty="0"/>
          </a:p>
        </p:txBody>
      </p:sp>
      <p:sp>
        <p:nvSpPr>
          <p:cNvPr id="3" name="Content Placeholder 2"/>
          <p:cNvSpPr>
            <a:spLocks noGrp="1"/>
          </p:cNvSpPr>
          <p:nvPr>
            <p:ph idx="1"/>
          </p:nvPr>
        </p:nvSpPr>
        <p:spPr>
          <a:xfrm>
            <a:off x="304800" y="1219200"/>
            <a:ext cx="8382000" cy="5181600"/>
          </a:xfrm>
        </p:spPr>
        <p:txBody>
          <a:bodyPr>
            <a:normAutofit/>
          </a:bodyPr>
          <a:lstStyle/>
          <a:p>
            <a:r>
              <a:rPr lang="en-US" sz="2800" dirty="0" smtClean="0"/>
              <a:t>Are golfers’ travel costs sunk or bundled ?</a:t>
            </a:r>
          </a:p>
        </p:txBody>
      </p:sp>
      <p:graphicFrame>
        <p:nvGraphicFramePr>
          <p:cNvPr id="4" name="Table 3"/>
          <p:cNvGraphicFramePr>
            <a:graphicFrameLocks noGrp="1"/>
          </p:cNvGraphicFramePr>
          <p:nvPr/>
        </p:nvGraphicFramePr>
        <p:xfrm>
          <a:off x="228600" y="1845165"/>
          <a:ext cx="4038600" cy="4847891"/>
        </p:xfrm>
        <a:graphic>
          <a:graphicData uri="http://schemas.openxmlformats.org/drawingml/2006/table">
            <a:tbl>
              <a:tblPr firstRow="1" bandRow="1">
                <a:tableStyleId>{5C22544A-7EE6-4342-B048-85BDC9FD1C3A}</a:tableStyleId>
              </a:tblPr>
              <a:tblGrid>
                <a:gridCol w="1711271"/>
                <a:gridCol w="1173444"/>
                <a:gridCol w="1153885"/>
              </a:tblGrid>
              <a:tr h="621514">
                <a:tc gridSpan="3">
                  <a:txBody>
                    <a:bodyPr/>
                    <a:lstStyle/>
                    <a:p>
                      <a:r>
                        <a:rPr lang="en-US" dirty="0" smtClean="0"/>
                        <a:t>SUNK - per</a:t>
                      </a:r>
                      <a:r>
                        <a:rPr lang="en-US" baseline="0" dirty="0" smtClean="0"/>
                        <a:t> Classic Consumer Theory</a:t>
                      </a:r>
                      <a:endParaRPr lang="en-US" dirty="0"/>
                    </a:p>
                  </a:txBody>
                  <a:tcPr/>
                </a:tc>
                <a:tc hMerge="1">
                  <a:txBody>
                    <a:bodyPr/>
                    <a:lstStyle/>
                    <a:p>
                      <a:endParaRPr lang="en-US" dirty="0"/>
                    </a:p>
                  </a:txBody>
                  <a:tcPr/>
                </a:tc>
                <a:tc hMerge="1">
                  <a:txBody>
                    <a:bodyPr/>
                    <a:lstStyle/>
                    <a:p>
                      <a:endParaRPr lang="en-US" dirty="0"/>
                    </a:p>
                  </a:txBody>
                  <a:tcPr/>
                </a:tc>
              </a:tr>
              <a:tr h="413871">
                <a:tc>
                  <a:txBody>
                    <a:bodyPr/>
                    <a:lstStyle/>
                    <a:p>
                      <a:endParaRPr lang="en-US" dirty="0"/>
                    </a:p>
                  </a:txBody>
                  <a:tcPr/>
                </a:tc>
                <a:tc>
                  <a:txBody>
                    <a:bodyPr/>
                    <a:lstStyle/>
                    <a:p>
                      <a:r>
                        <a:rPr lang="en-US" dirty="0" smtClean="0"/>
                        <a:t>Course A</a:t>
                      </a:r>
                      <a:endParaRPr lang="en-US" dirty="0"/>
                    </a:p>
                  </a:txBody>
                  <a:tcPr/>
                </a:tc>
                <a:tc>
                  <a:txBody>
                    <a:bodyPr/>
                    <a:lstStyle/>
                    <a:p>
                      <a:r>
                        <a:rPr lang="en-US" dirty="0" smtClean="0"/>
                        <a:t>Course</a:t>
                      </a:r>
                      <a:r>
                        <a:rPr lang="en-US" baseline="0" dirty="0" smtClean="0"/>
                        <a:t> B</a:t>
                      </a:r>
                      <a:endParaRPr lang="en-US" dirty="0"/>
                    </a:p>
                  </a:txBody>
                  <a:tcPr/>
                </a:tc>
              </a:tr>
              <a:tr h="413871">
                <a:tc>
                  <a:txBody>
                    <a:bodyPr/>
                    <a:lstStyle/>
                    <a:p>
                      <a:r>
                        <a:rPr lang="en-US" dirty="0" smtClean="0"/>
                        <a:t>Course</a:t>
                      </a:r>
                      <a:r>
                        <a:rPr lang="en-US" baseline="0" dirty="0" smtClean="0"/>
                        <a:t> Level</a:t>
                      </a:r>
                      <a:endParaRPr lang="en-US" dirty="0"/>
                    </a:p>
                  </a:txBody>
                  <a:tcPr/>
                </a:tc>
                <a:tc>
                  <a:txBody>
                    <a:bodyPr/>
                    <a:lstStyle/>
                    <a:p>
                      <a:r>
                        <a:rPr lang="en-US" dirty="0" smtClean="0"/>
                        <a:t>Average</a:t>
                      </a:r>
                      <a:endParaRPr lang="en-US" dirty="0"/>
                    </a:p>
                  </a:txBody>
                  <a:tcPr/>
                </a:tc>
                <a:tc>
                  <a:txBody>
                    <a:bodyPr/>
                    <a:lstStyle/>
                    <a:p>
                      <a:r>
                        <a:rPr lang="en-US" dirty="0" smtClean="0"/>
                        <a:t>Premium</a:t>
                      </a:r>
                      <a:endParaRPr lang="en-US" dirty="0"/>
                    </a:p>
                  </a:txBody>
                  <a:tcPr/>
                </a:tc>
              </a:tr>
              <a:tr h="413871">
                <a:tc>
                  <a:txBody>
                    <a:bodyPr/>
                    <a:lstStyle/>
                    <a:p>
                      <a:r>
                        <a:rPr lang="en-US" dirty="0" smtClean="0"/>
                        <a:t>Greens</a:t>
                      </a:r>
                      <a:r>
                        <a:rPr lang="en-US" baseline="0" dirty="0" smtClean="0"/>
                        <a:t> Fee</a:t>
                      </a:r>
                      <a:endParaRPr lang="en-US" dirty="0"/>
                    </a:p>
                  </a:txBody>
                  <a:tcPr/>
                </a:tc>
                <a:tc>
                  <a:txBody>
                    <a:bodyPr/>
                    <a:lstStyle/>
                    <a:p>
                      <a:r>
                        <a:rPr lang="en-US" dirty="0" smtClean="0"/>
                        <a:t>$50</a:t>
                      </a:r>
                      <a:endParaRPr lang="en-US" dirty="0"/>
                    </a:p>
                  </a:txBody>
                  <a:tcPr/>
                </a:tc>
                <a:tc>
                  <a:txBody>
                    <a:bodyPr/>
                    <a:lstStyle/>
                    <a:p>
                      <a:r>
                        <a:rPr lang="en-US" dirty="0" smtClean="0"/>
                        <a:t>$100</a:t>
                      </a:r>
                      <a:endParaRPr lang="en-US" dirty="0"/>
                    </a:p>
                  </a:txBody>
                  <a:tcPr/>
                </a:tc>
              </a:tr>
              <a:tr h="621514">
                <a:tc>
                  <a:txBody>
                    <a:bodyPr/>
                    <a:lstStyle/>
                    <a:p>
                      <a:r>
                        <a:rPr lang="en-US" dirty="0" smtClean="0"/>
                        <a:t>Travel Expenses</a:t>
                      </a:r>
                      <a:endParaRPr lang="en-US" dirty="0"/>
                    </a:p>
                  </a:txBody>
                  <a:tcPr/>
                </a:tc>
                <a:tc>
                  <a:txBody>
                    <a:bodyPr/>
                    <a:lstStyle/>
                    <a:p>
                      <a:r>
                        <a:rPr lang="en-US" dirty="0" smtClean="0"/>
                        <a:t>$200</a:t>
                      </a:r>
                      <a:endParaRPr lang="en-US" dirty="0"/>
                    </a:p>
                  </a:txBody>
                  <a:tcPr/>
                </a:tc>
                <a:tc>
                  <a:txBody>
                    <a:bodyPr/>
                    <a:lstStyle/>
                    <a:p>
                      <a:r>
                        <a:rPr lang="en-US" dirty="0" smtClean="0"/>
                        <a:t>$200</a:t>
                      </a:r>
                      <a:endParaRPr lang="en-US" dirty="0"/>
                    </a:p>
                  </a:txBody>
                  <a:tcPr/>
                </a:tc>
              </a:tr>
              <a:tr h="887877">
                <a:tc>
                  <a:txBody>
                    <a:bodyPr/>
                    <a:lstStyle/>
                    <a:p>
                      <a:r>
                        <a:rPr lang="en-US" i="1" dirty="0" smtClean="0">
                          <a:solidFill>
                            <a:srgbClr val="FF0000"/>
                          </a:solidFill>
                        </a:rPr>
                        <a:t>Total</a:t>
                      </a:r>
                      <a:r>
                        <a:rPr lang="en-US" i="1" baseline="0" dirty="0" smtClean="0">
                          <a:solidFill>
                            <a:srgbClr val="FF0000"/>
                          </a:solidFill>
                        </a:rPr>
                        <a:t> Expenses affecting decision</a:t>
                      </a:r>
                      <a:endParaRPr lang="en-US" i="1" dirty="0">
                        <a:solidFill>
                          <a:srgbClr val="FF0000"/>
                        </a:solidFill>
                      </a:endParaRPr>
                    </a:p>
                  </a:txBody>
                  <a:tcPr/>
                </a:tc>
                <a:tc>
                  <a:txBody>
                    <a:bodyPr/>
                    <a:lstStyle/>
                    <a:p>
                      <a:r>
                        <a:rPr lang="en-US" i="1" dirty="0" smtClean="0">
                          <a:solidFill>
                            <a:srgbClr val="FF0000"/>
                          </a:solidFill>
                        </a:rPr>
                        <a:t>$50</a:t>
                      </a:r>
                      <a:endParaRPr lang="en-US" i="1" dirty="0">
                        <a:solidFill>
                          <a:srgbClr val="FF0000"/>
                        </a:solidFill>
                      </a:endParaRPr>
                    </a:p>
                  </a:txBody>
                  <a:tcPr/>
                </a:tc>
                <a:tc>
                  <a:txBody>
                    <a:bodyPr/>
                    <a:lstStyle/>
                    <a:p>
                      <a:r>
                        <a:rPr lang="en-US" i="1" dirty="0" smtClean="0">
                          <a:solidFill>
                            <a:srgbClr val="FF0000"/>
                          </a:solidFill>
                        </a:rPr>
                        <a:t>$100</a:t>
                      </a:r>
                      <a:endParaRPr lang="en-US" i="1" dirty="0">
                        <a:solidFill>
                          <a:srgbClr val="FF0000"/>
                        </a:solidFill>
                      </a:endParaRPr>
                    </a:p>
                  </a:txBody>
                  <a:tcPr/>
                </a:tc>
              </a:tr>
              <a:tr h="705859">
                <a:tc>
                  <a:txBody>
                    <a:bodyPr/>
                    <a:lstStyle/>
                    <a:p>
                      <a:r>
                        <a:rPr lang="en-US" dirty="0" smtClean="0"/>
                        <a:t>Price</a:t>
                      </a:r>
                      <a:r>
                        <a:rPr lang="en-US" baseline="0" dirty="0" smtClean="0"/>
                        <a:t> Differential</a:t>
                      </a:r>
                      <a:endParaRPr lang="en-US" dirty="0"/>
                    </a:p>
                  </a:txBody>
                  <a:tcPr/>
                </a:tc>
                <a:tc>
                  <a:txBody>
                    <a:bodyPr/>
                    <a:lstStyle/>
                    <a:p>
                      <a:r>
                        <a:rPr lang="en-US" dirty="0" smtClean="0"/>
                        <a:t>50%</a:t>
                      </a:r>
                      <a:endParaRPr lang="en-US" dirty="0"/>
                    </a:p>
                  </a:txBody>
                  <a:tcPr/>
                </a:tc>
                <a:tc>
                  <a:txBody>
                    <a:bodyPr/>
                    <a:lstStyle/>
                    <a:p>
                      <a:endParaRPr lang="en-US" dirty="0"/>
                    </a:p>
                  </a:txBody>
                  <a:tcPr/>
                </a:tc>
              </a:tr>
              <a:tr h="705859">
                <a:tc>
                  <a:txBody>
                    <a:bodyPr/>
                    <a:lstStyle/>
                    <a:p>
                      <a:r>
                        <a:rPr lang="en-US" dirty="0" smtClean="0"/>
                        <a:t>Preferred Course</a:t>
                      </a:r>
                      <a:endParaRPr lang="en-US" dirty="0"/>
                    </a:p>
                  </a:txBody>
                  <a:tcPr/>
                </a:tc>
                <a:tc>
                  <a:txBody>
                    <a:bodyPr/>
                    <a:lstStyle/>
                    <a:p>
                      <a:r>
                        <a:rPr lang="en-US" dirty="0" smtClean="0"/>
                        <a:t>Course A</a:t>
                      </a:r>
                      <a:endParaRPr lang="en-US" dirty="0"/>
                    </a:p>
                  </a:txBody>
                  <a:tcPr/>
                </a:tc>
                <a:tc>
                  <a:txBody>
                    <a:bodyPr/>
                    <a:lstStyle/>
                    <a:p>
                      <a:r>
                        <a:rPr lang="en-US" dirty="0" smtClean="0"/>
                        <a:t>-----</a:t>
                      </a:r>
                      <a:endParaRPr lang="en-US" dirty="0"/>
                    </a:p>
                  </a:txBody>
                  <a:tcPr/>
                </a:tc>
              </a:tr>
            </a:tbl>
          </a:graphicData>
        </a:graphic>
      </p:graphicFrame>
      <p:graphicFrame>
        <p:nvGraphicFramePr>
          <p:cNvPr id="6" name="Table 5"/>
          <p:cNvGraphicFramePr>
            <a:graphicFrameLocks noGrp="1"/>
          </p:cNvGraphicFramePr>
          <p:nvPr/>
        </p:nvGraphicFramePr>
        <p:xfrm>
          <a:off x="4495800" y="1828801"/>
          <a:ext cx="4267201" cy="4832707"/>
        </p:xfrm>
        <a:graphic>
          <a:graphicData uri="http://schemas.openxmlformats.org/drawingml/2006/table">
            <a:tbl>
              <a:tblPr firstRow="1" bandRow="1">
                <a:tableStyleId>{5C22544A-7EE6-4342-B048-85BDC9FD1C3A}</a:tableStyleId>
              </a:tblPr>
              <a:tblGrid>
                <a:gridCol w="1796716"/>
                <a:gridCol w="1251285"/>
                <a:gridCol w="1219200"/>
              </a:tblGrid>
              <a:tr h="584300">
                <a:tc gridSpan="3">
                  <a:txBody>
                    <a:bodyPr/>
                    <a:lstStyle/>
                    <a:p>
                      <a:r>
                        <a:rPr lang="en-US" dirty="0" smtClean="0"/>
                        <a:t>BUNDLED – per</a:t>
                      </a:r>
                      <a:r>
                        <a:rPr lang="en-US" baseline="0" dirty="0" smtClean="0"/>
                        <a:t> </a:t>
                      </a:r>
                      <a:r>
                        <a:rPr lang="en-US" dirty="0" err="1" smtClean="0"/>
                        <a:t>Alchian</a:t>
                      </a:r>
                      <a:r>
                        <a:rPr lang="en-US" baseline="0" dirty="0" smtClean="0"/>
                        <a:t>-Allen Theorem</a:t>
                      </a:r>
                      <a:endParaRPr lang="en-US" dirty="0"/>
                    </a:p>
                  </a:txBody>
                  <a:tcPr/>
                </a:tc>
                <a:tc hMerge="1">
                  <a:txBody>
                    <a:bodyPr/>
                    <a:lstStyle/>
                    <a:p>
                      <a:endParaRPr lang="en-US" dirty="0"/>
                    </a:p>
                  </a:txBody>
                  <a:tcPr/>
                </a:tc>
                <a:tc hMerge="1">
                  <a:txBody>
                    <a:bodyPr/>
                    <a:lstStyle/>
                    <a:p>
                      <a:endParaRPr lang="en-US" dirty="0"/>
                    </a:p>
                  </a:txBody>
                  <a:tcPr/>
                </a:tc>
              </a:tr>
              <a:tr h="393573">
                <a:tc>
                  <a:txBody>
                    <a:bodyPr/>
                    <a:lstStyle/>
                    <a:p>
                      <a:endParaRPr lang="en-US" dirty="0"/>
                    </a:p>
                  </a:txBody>
                  <a:tcPr/>
                </a:tc>
                <a:tc>
                  <a:txBody>
                    <a:bodyPr/>
                    <a:lstStyle/>
                    <a:p>
                      <a:r>
                        <a:rPr lang="en-US" dirty="0" smtClean="0"/>
                        <a:t>Course A</a:t>
                      </a:r>
                      <a:endParaRPr lang="en-US" dirty="0"/>
                    </a:p>
                  </a:txBody>
                  <a:tcPr/>
                </a:tc>
                <a:tc>
                  <a:txBody>
                    <a:bodyPr/>
                    <a:lstStyle/>
                    <a:p>
                      <a:r>
                        <a:rPr lang="en-US" dirty="0" smtClean="0"/>
                        <a:t>Course</a:t>
                      </a:r>
                      <a:r>
                        <a:rPr lang="en-US" baseline="0" dirty="0" smtClean="0"/>
                        <a:t> B</a:t>
                      </a:r>
                      <a:endParaRPr lang="en-US" dirty="0"/>
                    </a:p>
                  </a:txBody>
                  <a:tcPr/>
                </a:tc>
              </a:tr>
              <a:tr h="393573">
                <a:tc>
                  <a:txBody>
                    <a:bodyPr/>
                    <a:lstStyle/>
                    <a:p>
                      <a:r>
                        <a:rPr lang="en-US" dirty="0" smtClean="0"/>
                        <a:t>Course</a:t>
                      </a:r>
                      <a:r>
                        <a:rPr lang="en-US" baseline="0" dirty="0" smtClean="0"/>
                        <a:t> Level</a:t>
                      </a:r>
                      <a:endParaRPr lang="en-US" dirty="0"/>
                    </a:p>
                  </a:txBody>
                  <a:tcPr/>
                </a:tc>
                <a:tc>
                  <a:txBody>
                    <a:bodyPr/>
                    <a:lstStyle/>
                    <a:p>
                      <a:r>
                        <a:rPr lang="en-US" dirty="0" smtClean="0"/>
                        <a:t>Average</a:t>
                      </a:r>
                      <a:endParaRPr lang="en-US" dirty="0"/>
                    </a:p>
                  </a:txBody>
                  <a:tcPr/>
                </a:tc>
                <a:tc>
                  <a:txBody>
                    <a:bodyPr/>
                    <a:lstStyle/>
                    <a:p>
                      <a:r>
                        <a:rPr lang="en-US" dirty="0" smtClean="0"/>
                        <a:t>Premium</a:t>
                      </a:r>
                      <a:endParaRPr lang="en-US" dirty="0"/>
                    </a:p>
                  </a:txBody>
                  <a:tcPr/>
                </a:tc>
              </a:tr>
              <a:tr h="393573">
                <a:tc>
                  <a:txBody>
                    <a:bodyPr/>
                    <a:lstStyle/>
                    <a:p>
                      <a:r>
                        <a:rPr lang="en-US" dirty="0" smtClean="0"/>
                        <a:t>Greens</a:t>
                      </a:r>
                      <a:r>
                        <a:rPr lang="en-US" baseline="0" dirty="0" smtClean="0"/>
                        <a:t> Fee</a:t>
                      </a:r>
                      <a:endParaRPr lang="en-US" dirty="0"/>
                    </a:p>
                  </a:txBody>
                  <a:tcPr/>
                </a:tc>
                <a:tc>
                  <a:txBody>
                    <a:bodyPr/>
                    <a:lstStyle/>
                    <a:p>
                      <a:r>
                        <a:rPr lang="en-US" dirty="0" smtClean="0"/>
                        <a:t>$50</a:t>
                      </a:r>
                      <a:endParaRPr lang="en-US" dirty="0"/>
                    </a:p>
                  </a:txBody>
                  <a:tcPr/>
                </a:tc>
                <a:tc>
                  <a:txBody>
                    <a:bodyPr/>
                    <a:lstStyle/>
                    <a:p>
                      <a:r>
                        <a:rPr lang="en-US" dirty="0" smtClean="0"/>
                        <a:t>$100</a:t>
                      </a:r>
                      <a:endParaRPr lang="en-US" dirty="0"/>
                    </a:p>
                  </a:txBody>
                  <a:tcPr/>
                </a:tc>
              </a:tr>
              <a:tr h="607973">
                <a:tc>
                  <a:txBody>
                    <a:bodyPr/>
                    <a:lstStyle/>
                    <a:p>
                      <a:r>
                        <a:rPr lang="en-US" dirty="0" smtClean="0"/>
                        <a:t>Travel Expenses</a:t>
                      </a:r>
                      <a:endParaRPr lang="en-US" dirty="0"/>
                    </a:p>
                  </a:txBody>
                  <a:tcPr/>
                </a:tc>
                <a:tc>
                  <a:txBody>
                    <a:bodyPr/>
                    <a:lstStyle/>
                    <a:p>
                      <a:r>
                        <a:rPr lang="en-US" dirty="0" smtClean="0"/>
                        <a:t>$200</a:t>
                      </a:r>
                      <a:endParaRPr lang="en-US" dirty="0"/>
                    </a:p>
                  </a:txBody>
                  <a:tcPr/>
                </a:tc>
                <a:tc>
                  <a:txBody>
                    <a:bodyPr/>
                    <a:lstStyle/>
                    <a:p>
                      <a:r>
                        <a:rPr lang="en-US" dirty="0" smtClean="0"/>
                        <a:t>$200</a:t>
                      </a:r>
                      <a:endParaRPr lang="en-US" dirty="0"/>
                    </a:p>
                  </a:txBody>
                  <a:tcPr/>
                </a:tc>
              </a:tr>
              <a:tr h="1085128">
                <a:tc>
                  <a:txBody>
                    <a:bodyPr/>
                    <a:lstStyle/>
                    <a:p>
                      <a:r>
                        <a:rPr lang="en-US" i="1" dirty="0" smtClean="0">
                          <a:solidFill>
                            <a:srgbClr val="FF0000"/>
                          </a:solidFill>
                        </a:rPr>
                        <a:t>Total</a:t>
                      </a:r>
                      <a:r>
                        <a:rPr lang="en-US" i="1" baseline="0" dirty="0" smtClean="0">
                          <a:solidFill>
                            <a:srgbClr val="FF0000"/>
                          </a:solidFill>
                        </a:rPr>
                        <a:t> Expenses affecting decision</a:t>
                      </a:r>
                      <a:endParaRPr lang="en-US" i="1" dirty="0">
                        <a:solidFill>
                          <a:srgbClr val="FF0000"/>
                        </a:solidFill>
                      </a:endParaRPr>
                    </a:p>
                  </a:txBody>
                  <a:tcPr/>
                </a:tc>
                <a:tc>
                  <a:txBody>
                    <a:bodyPr/>
                    <a:lstStyle/>
                    <a:p>
                      <a:r>
                        <a:rPr lang="en-US" i="1" dirty="0" smtClean="0">
                          <a:solidFill>
                            <a:srgbClr val="FF0000"/>
                          </a:solidFill>
                        </a:rPr>
                        <a:t>$250</a:t>
                      </a:r>
                      <a:endParaRPr lang="en-US" i="1" dirty="0">
                        <a:solidFill>
                          <a:srgbClr val="FF0000"/>
                        </a:solidFill>
                      </a:endParaRPr>
                    </a:p>
                  </a:txBody>
                  <a:tcPr/>
                </a:tc>
                <a:tc>
                  <a:txBody>
                    <a:bodyPr/>
                    <a:lstStyle/>
                    <a:p>
                      <a:r>
                        <a:rPr lang="en-US" i="1" dirty="0" smtClean="0">
                          <a:solidFill>
                            <a:srgbClr val="FF0000"/>
                          </a:solidFill>
                        </a:rPr>
                        <a:t>$300</a:t>
                      </a:r>
                      <a:endParaRPr lang="en-US" i="1" dirty="0">
                        <a:solidFill>
                          <a:srgbClr val="FF0000"/>
                        </a:solidFill>
                      </a:endParaRPr>
                    </a:p>
                  </a:txBody>
                  <a:tcPr/>
                </a:tc>
              </a:tr>
              <a:tr h="671240">
                <a:tc>
                  <a:txBody>
                    <a:bodyPr/>
                    <a:lstStyle/>
                    <a:p>
                      <a:r>
                        <a:rPr lang="en-US" dirty="0" smtClean="0"/>
                        <a:t>Price</a:t>
                      </a:r>
                      <a:r>
                        <a:rPr lang="en-US" baseline="0" dirty="0" smtClean="0"/>
                        <a:t> Differential</a:t>
                      </a:r>
                      <a:endParaRPr lang="en-US" dirty="0"/>
                    </a:p>
                  </a:txBody>
                  <a:tcPr/>
                </a:tc>
                <a:tc>
                  <a:txBody>
                    <a:bodyPr/>
                    <a:lstStyle/>
                    <a:p>
                      <a:r>
                        <a:rPr lang="en-US" dirty="0" smtClean="0"/>
                        <a:t>20%</a:t>
                      </a:r>
                      <a:endParaRPr lang="en-US" dirty="0"/>
                    </a:p>
                  </a:txBody>
                  <a:tcPr/>
                </a:tc>
                <a:tc>
                  <a:txBody>
                    <a:bodyPr/>
                    <a:lstStyle/>
                    <a:p>
                      <a:endParaRPr lang="en-US" dirty="0"/>
                    </a:p>
                  </a:txBody>
                  <a:tcPr/>
                </a:tc>
              </a:tr>
              <a:tr h="671240">
                <a:tc>
                  <a:txBody>
                    <a:bodyPr/>
                    <a:lstStyle/>
                    <a:p>
                      <a:r>
                        <a:rPr lang="en-US" dirty="0" smtClean="0"/>
                        <a:t>Preferred Course</a:t>
                      </a:r>
                      <a:endParaRPr lang="en-US" dirty="0"/>
                    </a:p>
                  </a:txBody>
                  <a:tcPr/>
                </a:tc>
                <a:tc>
                  <a:txBody>
                    <a:bodyPr/>
                    <a:lstStyle/>
                    <a:p>
                      <a:r>
                        <a:rPr lang="en-US" dirty="0" smtClean="0"/>
                        <a:t>----</a:t>
                      </a:r>
                      <a:endParaRPr lang="en-US" dirty="0"/>
                    </a:p>
                  </a:txBody>
                  <a:tcPr/>
                </a:tc>
                <a:tc>
                  <a:txBody>
                    <a:bodyPr/>
                    <a:lstStyle/>
                    <a:p>
                      <a:r>
                        <a:rPr lang="en-US" dirty="0" smtClean="0"/>
                        <a:t>Course B</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vs. Third Laws of Demand</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graphicFrame>
        <p:nvGraphicFramePr>
          <p:cNvPr id="4" name="Table 3"/>
          <p:cNvGraphicFramePr>
            <a:graphicFrameLocks noGrp="1"/>
          </p:cNvGraphicFramePr>
          <p:nvPr/>
        </p:nvGraphicFramePr>
        <p:xfrm>
          <a:off x="381000" y="1752600"/>
          <a:ext cx="8229600" cy="4675644"/>
        </p:xfrm>
        <a:graphic>
          <a:graphicData uri="http://schemas.openxmlformats.org/drawingml/2006/table">
            <a:tbl>
              <a:tblPr firstRow="1" bandRow="1">
                <a:tableStyleId>{5C22544A-7EE6-4342-B048-85BDC9FD1C3A}</a:tableStyleId>
              </a:tblPr>
              <a:tblGrid>
                <a:gridCol w="1752600"/>
                <a:gridCol w="3048000"/>
                <a:gridCol w="3429000"/>
              </a:tblGrid>
              <a:tr h="582531">
                <a:tc>
                  <a:txBody>
                    <a:bodyPr/>
                    <a:lstStyle/>
                    <a:p>
                      <a:r>
                        <a:rPr lang="en-US" sz="2400" dirty="0" smtClean="0"/>
                        <a:t>Law of</a:t>
                      </a:r>
                      <a:r>
                        <a:rPr lang="en-US" sz="2400" baseline="0" dirty="0" smtClean="0"/>
                        <a:t> Demand:</a:t>
                      </a:r>
                      <a:endParaRPr lang="en-US" sz="2400" dirty="0"/>
                    </a:p>
                  </a:txBody>
                  <a:tcPr/>
                </a:tc>
                <a:tc>
                  <a:txBody>
                    <a:bodyPr/>
                    <a:lstStyle/>
                    <a:p>
                      <a:r>
                        <a:rPr lang="en-US" sz="2400" dirty="0" smtClean="0"/>
                        <a:t>First </a:t>
                      </a:r>
                      <a:endParaRPr lang="en-US" sz="2400" dirty="0"/>
                    </a:p>
                  </a:txBody>
                  <a:tcPr/>
                </a:tc>
                <a:tc>
                  <a:txBody>
                    <a:bodyPr/>
                    <a:lstStyle/>
                    <a:p>
                      <a:r>
                        <a:rPr lang="en-US" sz="2400" dirty="0" smtClean="0"/>
                        <a:t>Third</a:t>
                      </a:r>
                      <a:endParaRPr lang="en-US" sz="2400" dirty="0"/>
                    </a:p>
                  </a:txBody>
                  <a:tcPr/>
                </a:tc>
              </a:tr>
              <a:tr h="1005465">
                <a:tc>
                  <a:txBody>
                    <a:bodyPr/>
                    <a:lstStyle/>
                    <a:p>
                      <a:r>
                        <a:rPr lang="en-US" sz="2400" dirty="0" smtClean="0"/>
                        <a:t>Travel</a:t>
                      </a:r>
                      <a:r>
                        <a:rPr lang="en-US" sz="2400" baseline="0" dirty="0" smtClean="0"/>
                        <a:t> costs considered to be:</a:t>
                      </a:r>
                      <a:endParaRPr lang="en-US" sz="2400" dirty="0"/>
                    </a:p>
                  </a:txBody>
                  <a:tcPr/>
                </a:tc>
                <a:tc>
                  <a:txBody>
                    <a:bodyPr/>
                    <a:lstStyle/>
                    <a:p>
                      <a:r>
                        <a:rPr lang="en-US" sz="2400" dirty="0" smtClean="0"/>
                        <a:t>Sunk</a:t>
                      </a:r>
                      <a:endParaRPr lang="en-US" sz="2400" dirty="0"/>
                    </a:p>
                  </a:txBody>
                  <a:tcPr/>
                </a:tc>
                <a:tc>
                  <a:txBody>
                    <a:bodyPr/>
                    <a:lstStyle/>
                    <a:p>
                      <a:r>
                        <a:rPr lang="en-US" sz="2400" dirty="0" smtClean="0"/>
                        <a:t>Bundled</a:t>
                      </a:r>
                      <a:endParaRPr lang="en-US" sz="2400" dirty="0"/>
                    </a:p>
                  </a:txBody>
                  <a:tcPr/>
                </a:tc>
              </a:tr>
              <a:tr h="2298204">
                <a:tc>
                  <a:txBody>
                    <a:bodyPr/>
                    <a:lstStyle/>
                    <a:p>
                      <a:r>
                        <a:rPr lang="en-US" sz="2400" dirty="0" smtClean="0"/>
                        <a:t>Therefore:</a:t>
                      </a:r>
                      <a:endParaRPr lang="en-US" sz="2400" dirty="0"/>
                    </a:p>
                  </a:txBody>
                  <a:tcPr/>
                </a:tc>
                <a:tc>
                  <a:txBody>
                    <a:bodyPr/>
                    <a:lstStyle/>
                    <a:p>
                      <a:r>
                        <a:rPr lang="en-US" sz="2400" dirty="0" smtClean="0"/>
                        <a:t>golfers spending more on travel expenses will spend less on golf quality</a:t>
                      </a:r>
                      <a:endParaRPr lang="en-US" sz="2400" dirty="0"/>
                    </a:p>
                  </a:txBody>
                  <a:tcPr/>
                </a:tc>
                <a:tc>
                  <a:txBody>
                    <a:bodyPr/>
                    <a:lstStyle/>
                    <a:p>
                      <a:r>
                        <a:rPr lang="en-US" sz="2400" dirty="0" smtClean="0"/>
                        <a:t>golfers spending more on travel expenses will spend more for quality golf</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Assumptions/Methodology</a:t>
            </a:r>
            <a:endParaRPr lang="en-US" dirty="0"/>
          </a:p>
        </p:txBody>
      </p:sp>
      <p:sp>
        <p:nvSpPr>
          <p:cNvPr id="3" name="Content Placeholder 2"/>
          <p:cNvSpPr>
            <a:spLocks noGrp="1"/>
          </p:cNvSpPr>
          <p:nvPr>
            <p:ph idx="1"/>
          </p:nvPr>
        </p:nvSpPr>
        <p:spPr>
          <a:xfrm>
            <a:off x="457200" y="1371600"/>
            <a:ext cx="7772400" cy="5257800"/>
          </a:xfrm>
        </p:spPr>
        <p:txBody>
          <a:bodyPr>
            <a:normAutofit fontScale="70000" lnSpcReduction="20000"/>
          </a:bodyPr>
          <a:lstStyle/>
          <a:p>
            <a:r>
              <a:rPr lang="en-US" sz="3400" dirty="0" smtClean="0"/>
              <a:t>Higher price = higher quality (per Mullin, Hardy and Sutton - 2000)</a:t>
            </a:r>
          </a:p>
          <a:p>
            <a:r>
              <a:rPr lang="en-US" sz="3400" dirty="0" smtClean="0"/>
              <a:t>“Stratified random sample” set of 45 Ohio golf courses within 3 price points (low, middle, high*) drawn from the 5 geographic regions defined by the 2003 Ohio Golf Course Guide</a:t>
            </a:r>
          </a:p>
          <a:p>
            <a:r>
              <a:rPr lang="en-US" sz="3400" dirty="0" smtClean="0"/>
              <a:t>Data based on golfers’ responses to web-based survey</a:t>
            </a:r>
          </a:p>
          <a:p>
            <a:r>
              <a:rPr lang="en-US" sz="3400" dirty="0"/>
              <a:t>R</a:t>
            </a:r>
            <a:r>
              <a:rPr lang="en-US" sz="3400" dirty="0" smtClean="0"/>
              <a:t>elationship between distance traveled** to play golf and the following expense variables were examined:</a:t>
            </a:r>
          </a:p>
          <a:p>
            <a:pPr lvl="1"/>
            <a:r>
              <a:rPr lang="en-US" sz="3400" dirty="0" smtClean="0"/>
              <a:t>greens fee, cart fee, total greens and cart fee, total on-course golf expenses, off-course golf-related spending and total golf trip spending.</a:t>
            </a:r>
          </a:p>
          <a:p>
            <a:endParaRPr lang="en-US" dirty="0" smtClean="0"/>
          </a:p>
          <a:p>
            <a:pPr>
              <a:buNone/>
            </a:pPr>
            <a:r>
              <a:rPr lang="en-US" sz="2900" dirty="0" smtClean="0"/>
              <a:t>   * based on greens fees</a:t>
            </a:r>
          </a:p>
          <a:p>
            <a:pPr>
              <a:buNone/>
            </a:pPr>
            <a:r>
              <a:rPr lang="en-US" sz="2900" dirty="0" smtClean="0"/>
              <a:t>** distance traveled represents “travel expenses”</a:t>
            </a:r>
            <a:endParaRPr lang="en-US" sz="29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Results</a:t>
            </a:r>
            <a:endParaRPr lang="en-US" dirty="0"/>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dirty="0" smtClean="0"/>
              <a:t>Response Rate = 56%</a:t>
            </a:r>
          </a:p>
          <a:p>
            <a:r>
              <a:rPr lang="en-US" dirty="0" smtClean="0"/>
              <a:t># of responses = 376</a:t>
            </a:r>
          </a:p>
          <a:p>
            <a:r>
              <a:rPr lang="en-US" dirty="0" smtClean="0"/>
              <a:t>Reliability = +/- 5% (per </a:t>
            </a:r>
            <a:r>
              <a:rPr lang="en-US" dirty="0" err="1" smtClean="0"/>
              <a:t>Zikmund</a:t>
            </a:r>
            <a:r>
              <a:rPr lang="en-US" dirty="0" smtClean="0"/>
              <a:t> – 2003)</a:t>
            </a:r>
          </a:p>
          <a:p>
            <a:pPr>
              <a:buNone/>
            </a:pPr>
            <a:endParaRPr lang="en-US" dirty="0" smtClean="0"/>
          </a:p>
          <a:p>
            <a:endParaRPr lang="en-US" dirty="0"/>
          </a:p>
          <a:p>
            <a:endParaRPr lang="en-US" dirty="0" smtClean="0"/>
          </a:p>
          <a:p>
            <a:endParaRPr lang="en-US" dirty="0"/>
          </a:p>
          <a:p>
            <a:endParaRPr lang="en-US" dirty="0" smtClean="0"/>
          </a:p>
          <a:p>
            <a:endParaRPr lang="en-US" dirty="0" smtClean="0"/>
          </a:p>
          <a:p>
            <a:pPr marL="915988" lvl="1">
              <a:buNone/>
            </a:pPr>
            <a:endParaRPr lang="en-US" sz="2200" dirty="0" smtClean="0"/>
          </a:p>
          <a:p>
            <a:pPr marL="517525" lvl="1">
              <a:buNone/>
            </a:pPr>
            <a:r>
              <a:rPr lang="en-US" sz="2200" dirty="0" smtClean="0"/>
              <a:t>* represents results from this study</a:t>
            </a:r>
            <a:endParaRPr lang="en-US" sz="2200" dirty="0"/>
          </a:p>
        </p:txBody>
      </p:sp>
      <p:graphicFrame>
        <p:nvGraphicFramePr>
          <p:cNvPr id="4" name="Table 3"/>
          <p:cNvGraphicFramePr>
            <a:graphicFrameLocks noGrp="1"/>
          </p:cNvGraphicFramePr>
          <p:nvPr/>
        </p:nvGraphicFramePr>
        <p:xfrm>
          <a:off x="762000" y="3124200"/>
          <a:ext cx="6934200" cy="2291574"/>
        </p:xfrm>
        <a:graphic>
          <a:graphicData uri="http://schemas.openxmlformats.org/drawingml/2006/table">
            <a:tbl>
              <a:tblPr firstRow="1" bandRow="1">
                <a:tableStyleId>{5C22544A-7EE6-4342-B048-85BDC9FD1C3A}</a:tableStyleId>
              </a:tblPr>
              <a:tblGrid>
                <a:gridCol w="2057400"/>
                <a:gridCol w="914400"/>
                <a:gridCol w="1066800"/>
                <a:gridCol w="2895600"/>
              </a:tblGrid>
              <a:tr h="368547">
                <a:tc>
                  <a:txBody>
                    <a:bodyPr/>
                    <a:lstStyle/>
                    <a:p>
                      <a:endParaRPr lang="en-US" dirty="0"/>
                    </a:p>
                  </a:txBody>
                  <a:tcPr/>
                </a:tc>
                <a:tc>
                  <a:txBody>
                    <a:bodyPr/>
                    <a:lstStyle/>
                    <a:p>
                      <a:r>
                        <a:rPr lang="en-US" baseline="0" dirty="0" smtClean="0"/>
                        <a:t>U.S.A.</a:t>
                      </a:r>
                      <a:endParaRPr lang="en-US" dirty="0"/>
                    </a:p>
                  </a:txBody>
                  <a:tcPr/>
                </a:tc>
                <a:tc>
                  <a:txBody>
                    <a:bodyPr/>
                    <a:lstStyle/>
                    <a:p>
                      <a:r>
                        <a:rPr lang="en-US" dirty="0" smtClean="0"/>
                        <a:t>Ohio</a:t>
                      </a:r>
                      <a:endParaRPr lang="en-US" dirty="0"/>
                    </a:p>
                  </a:txBody>
                  <a:tcPr/>
                </a:tc>
                <a:tc>
                  <a:txBody>
                    <a:bodyPr/>
                    <a:lstStyle/>
                    <a:p>
                      <a:r>
                        <a:rPr lang="en-US" dirty="0" smtClean="0"/>
                        <a:t>Ohio “Tourist” golfers *</a:t>
                      </a:r>
                      <a:endParaRPr lang="en-US" dirty="0"/>
                    </a:p>
                  </a:txBody>
                  <a:tcPr/>
                </a:tc>
              </a:tr>
              <a:tr h="368547">
                <a:tc>
                  <a:txBody>
                    <a:bodyPr/>
                    <a:lstStyle/>
                    <a:p>
                      <a:r>
                        <a:rPr lang="en-US" dirty="0" smtClean="0"/>
                        <a:t># of golfers</a:t>
                      </a:r>
                      <a:endParaRPr lang="en-US" dirty="0"/>
                    </a:p>
                  </a:txBody>
                  <a:tcPr/>
                </a:tc>
                <a:tc>
                  <a:txBody>
                    <a:bodyPr/>
                    <a:lstStyle/>
                    <a:p>
                      <a:r>
                        <a:rPr lang="en-US" dirty="0" smtClean="0"/>
                        <a:t>37M</a:t>
                      </a:r>
                      <a:endParaRPr lang="en-US" dirty="0"/>
                    </a:p>
                  </a:txBody>
                  <a:tcPr/>
                </a:tc>
                <a:tc>
                  <a:txBody>
                    <a:bodyPr/>
                    <a:lstStyle/>
                    <a:p>
                      <a:r>
                        <a:rPr lang="en-US" dirty="0" smtClean="0"/>
                        <a:t>&gt; 6M</a:t>
                      </a:r>
                      <a:endParaRPr lang="en-US" dirty="0"/>
                    </a:p>
                  </a:txBody>
                  <a:tcPr/>
                </a:tc>
                <a:tc>
                  <a:txBody>
                    <a:bodyPr/>
                    <a:lstStyle/>
                    <a:p>
                      <a:r>
                        <a:rPr lang="en-US" dirty="0" smtClean="0"/>
                        <a:t>9.3%</a:t>
                      </a:r>
                      <a:endParaRPr lang="en-US" dirty="0"/>
                    </a:p>
                  </a:txBody>
                  <a:tcPr/>
                </a:tc>
              </a:tr>
              <a:tr h="636122">
                <a:tc>
                  <a:txBody>
                    <a:bodyPr/>
                    <a:lstStyle/>
                    <a:p>
                      <a:r>
                        <a:rPr lang="en-US" dirty="0" smtClean="0"/>
                        <a:t># of rounds played</a:t>
                      </a:r>
                      <a:endParaRPr lang="en-US" dirty="0"/>
                    </a:p>
                  </a:txBody>
                  <a:tcPr/>
                </a:tc>
                <a:tc>
                  <a:txBody>
                    <a:bodyPr/>
                    <a:lstStyle/>
                    <a:p>
                      <a:r>
                        <a:rPr lang="en-US" dirty="0" smtClean="0"/>
                        <a:t>520M</a:t>
                      </a:r>
                      <a:endParaRPr lang="en-US" dirty="0"/>
                    </a:p>
                  </a:txBody>
                  <a:tcPr/>
                </a:tc>
                <a:tc>
                  <a:txBody>
                    <a:bodyPr/>
                    <a:lstStyle/>
                    <a:p>
                      <a:r>
                        <a:rPr lang="en-US" dirty="0" smtClean="0"/>
                        <a:t>&gt; 24M</a:t>
                      </a:r>
                      <a:endParaRPr lang="en-US" dirty="0"/>
                    </a:p>
                  </a:txBody>
                  <a:tcPr/>
                </a:tc>
                <a:tc>
                  <a:txBody>
                    <a:bodyPr/>
                    <a:lstStyle/>
                    <a:p>
                      <a:r>
                        <a:rPr lang="en-US" dirty="0" smtClean="0"/>
                        <a:t>12.6%</a:t>
                      </a:r>
                      <a:endParaRPr lang="en-US" dirty="0"/>
                    </a:p>
                  </a:txBody>
                  <a:tcPr/>
                </a:tc>
              </a:tr>
              <a:tr h="912784">
                <a:tc>
                  <a:txBody>
                    <a:bodyPr/>
                    <a:lstStyle/>
                    <a:p>
                      <a:r>
                        <a:rPr lang="en-US" dirty="0" smtClean="0"/>
                        <a:t>$ spent on golfing/</a:t>
                      </a:r>
                    </a:p>
                    <a:p>
                      <a:r>
                        <a:rPr lang="en-US" dirty="0" smtClean="0"/>
                        <a:t>related activities</a:t>
                      </a:r>
                      <a:endParaRPr lang="en-US" dirty="0"/>
                    </a:p>
                  </a:txBody>
                  <a:tcPr/>
                </a:tc>
                <a:tc>
                  <a:txBody>
                    <a:bodyPr/>
                    <a:lstStyle/>
                    <a:p>
                      <a:r>
                        <a:rPr lang="en-US" b="1" dirty="0" smtClean="0">
                          <a:solidFill>
                            <a:srgbClr val="FF0000"/>
                          </a:solidFill>
                        </a:rPr>
                        <a:t>*</a:t>
                      </a:r>
                      <a:endParaRPr lang="en-US"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$2.7B</a:t>
                      </a:r>
                    </a:p>
                    <a:p>
                      <a:endParaRPr lang="en-US" dirty="0"/>
                    </a:p>
                  </a:txBody>
                  <a:tcPr/>
                </a:tc>
                <a:tc>
                  <a:txBody>
                    <a:bodyPr/>
                    <a:lstStyle/>
                    <a:p>
                      <a:r>
                        <a:rPr lang="en-US" dirty="0" smtClean="0"/>
                        <a:t>$321M (approx 11.9%)</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Results</a:t>
            </a:r>
            <a:endParaRPr lang="en-US" dirty="0"/>
          </a:p>
        </p:txBody>
      </p:sp>
      <p:sp>
        <p:nvSpPr>
          <p:cNvPr id="3" name="Content Placeholder 2"/>
          <p:cNvSpPr>
            <a:spLocks noGrp="1"/>
          </p:cNvSpPr>
          <p:nvPr>
            <p:ph idx="1"/>
          </p:nvPr>
        </p:nvSpPr>
        <p:spPr>
          <a:xfrm>
            <a:off x="457200" y="1371600"/>
            <a:ext cx="7696200" cy="5105400"/>
          </a:xfrm>
        </p:spPr>
        <p:txBody>
          <a:bodyPr>
            <a:normAutofit/>
          </a:bodyPr>
          <a:lstStyle/>
          <a:p>
            <a:r>
              <a:rPr lang="en-US" dirty="0" smtClean="0"/>
              <a:t>For </a:t>
            </a:r>
            <a:r>
              <a:rPr lang="en-US" dirty="0" smtClean="0">
                <a:solidFill>
                  <a:srgbClr val="FF0000"/>
                </a:solidFill>
              </a:rPr>
              <a:t>all</a:t>
            </a:r>
            <a:r>
              <a:rPr lang="en-US" dirty="0" smtClean="0"/>
              <a:t> golfers in the state, significant Pearson correlations (α =.01) were found between distance traveled and the various spending categories:</a:t>
            </a:r>
          </a:p>
          <a:p>
            <a:pPr lvl="1"/>
            <a:r>
              <a:rPr lang="en-US" dirty="0"/>
              <a:t>G</a:t>
            </a:r>
            <a:r>
              <a:rPr lang="en-US" dirty="0" smtClean="0"/>
              <a:t>reens fee</a:t>
            </a:r>
          </a:p>
          <a:p>
            <a:pPr lvl="1"/>
            <a:r>
              <a:rPr lang="en-US" dirty="0" smtClean="0"/>
              <a:t>Greens and cart fee</a:t>
            </a:r>
          </a:p>
          <a:p>
            <a:pPr lvl="1"/>
            <a:r>
              <a:rPr lang="en-US" dirty="0"/>
              <a:t>T</a:t>
            </a:r>
            <a:r>
              <a:rPr lang="en-US" dirty="0" smtClean="0"/>
              <a:t>otal spending on the course</a:t>
            </a:r>
          </a:p>
          <a:p>
            <a:pPr lvl="1"/>
            <a:r>
              <a:rPr lang="en-US" dirty="0"/>
              <a:t>T</a:t>
            </a:r>
            <a:r>
              <a:rPr lang="en-US" dirty="0" smtClean="0"/>
              <a:t>otal trip spending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Results</a:t>
            </a:r>
            <a:endParaRPr lang="en-US" dirty="0"/>
          </a:p>
        </p:txBody>
      </p:sp>
      <p:sp>
        <p:nvSpPr>
          <p:cNvPr id="3" name="Content Placeholder 2"/>
          <p:cNvSpPr>
            <a:spLocks noGrp="1"/>
          </p:cNvSpPr>
          <p:nvPr>
            <p:ph idx="1"/>
          </p:nvPr>
        </p:nvSpPr>
        <p:spPr>
          <a:xfrm>
            <a:off x="457200" y="1219200"/>
            <a:ext cx="7772400" cy="5410200"/>
          </a:xfrm>
        </p:spPr>
        <p:txBody>
          <a:bodyPr>
            <a:normAutofit/>
          </a:bodyPr>
          <a:lstStyle/>
          <a:p>
            <a:r>
              <a:rPr lang="en-US" dirty="0" smtClean="0"/>
              <a:t>For </a:t>
            </a:r>
            <a:r>
              <a:rPr lang="en-US" dirty="0" smtClean="0">
                <a:solidFill>
                  <a:srgbClr val="FF0000"/>
                </a:solidFill>
              </a:rPr>
              <a:t>tourist</a:t>
            </a:r>
            <a:r>
              <a:rPr lang="en-US" dirty="0" smtClean="0"/>
              <a:t> golfers in the state, significant Pearson correlations (α =.01) were found between distance traveled and the following spending categories:</a:t>
            </a:r>
          </a:p>
          <a:p>
            <a:pPr lvl="1"/>
            <a:r>
              <a:rPr lang="en-US" dirty="0"/>
              <a:t>G</a:t>
            </a:r>
            <a:r>
              <a:rPr lang="en-US" dirty="0" smtClean="0"/>
              <a:t>reens fee</a:t>
            </a:r>
          </a:p>
          <a:p>
            <a:pPr lvl="1"/>
            <a:r>
              <a:rPr lang="en-US" dirty="0" smtClean="0"/>
              <a:t>Greens and cart fee</a:t>
            </a:r>
          </a:p>
          <a:p>
            <a:pPr lvl="1"/>
            <a:r>
              <a:rPr lang="en-US" dirty="0" smtClean="0"/>
              <a:t>Total trip spending</a:t>
            </a:r>
          </a:p>
          <a:p>
            <a:pPr marL="274320" lvl="1" indent="-274320">
              <a:spcBef>
                <a:spcPts val="600"/>
              </a:spcBef>
              <a:buClr>
                <a:schemeClr val="tx2"/>
              </a:buClr>
              <a:buSzPct val="73000"/>
              <a:buFont typeface="Wingdings 2"/>
              <a:buChar char=""/>
            </a:pPr>
            <a:r>
              <a:rPr lang="en-US" sz="2600" dirty="0">
                <a:solidFill>
                  <a:schemeClr val="tx1"/>
                </a:solidFill>
              </a:rPr>
              <a:t>At α =.05, there were significant </a:t>
            </a:r>
            <a:r>
              <a:rPr lang="en-US" sz="2600" dirty="0" smtClean="0">
                <a:solidFill>
                  <a:schemeClr val="tx1"/>
                </a:solidFill>
              </a:rPr>
              <a:t>positive </a:t>
            </a:r>
            <a:r>
              <a:rPr lang="en-US" sz="2600" dirty="0">
                <a:solidFill>
                  <a:schemeClr val="tx1"/>
                </a:solidFill>
              </a:rPr>
              <a:t>relationships found between distance traveled </a:t>
            </a:r>
            <a:r>
              <a:rPr lang="en-US" sz="2600" dirty="0" smtClean="0">
                <a:solidFill>
                  <a:schemeClr val="tx1"/>
                </a:solidFill>
              </a:rPr>
              <a:t>and the following spending categories:</a:t>
            </a:r>
            <a:endParaRPr lang="en-US" sz="2600" dirty="0">
              <a:solidFill>
                <a:schemeClr val="tx1"/>
              </a:solidFill>
            </a:endParaRPr>
          </a:p>
          <a:p>
            <a:pPr lvl="1"/>
            <a:r>
              <a:rPr lang="en-US" dirty="0" smtClean="0"/>
              <a:t>Cart fee</a:t>
            </a:r>
          </a:p>
          <a:p>
            <a:pPr lvl="1"/>
            <a:r>
              <a:rPr lang="en-US" dirty="0" smtClean="0"/>
              <a:t>Total spending on the course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Conclusion</a:t>
            </a:r>
            <a:endParaRPr lang="en-US" dirty="0"/>
          </a:p>
        </p:txBody>
      </p:sp>
      <p:sp>
        <p:nvSpPr>
          <p:cNvPr id="3" name="Content Placeholder 2"/>
          <p:cNvSpPr>
            <a:spLocks noGrp="1"/>
          </p:cNvSpPr>
          <p:nvPr>
            <p:ph idx="1"/>
          </p:nvPr>
        </p:nvSpPr>
        <p:spPr>
          <a:xfrm>
            <a:off x="457200" y="1219200"/>
            <a:ext cx="7924800" cy="5486400"/>
          </a:xfrm>
        </p:spPr>
        <p:txBody>
          <a:bodyPr>
            <a:normAutofit/>
          </a:bodyPr>
          <a:lstStyle/>
          <a:p>
            <a:r>
              <a:rPr lang="en-US" sz="2400" dirty="0" smtClean="0"/>
              <a:t>Supports </a:t>
            </a:r>
            <a:r>
              <a:rPr lang="en-US" sz="2400" dirty="0" err="1" smtClean="0"/>
              <a:t>Alchian</a:t>
            </a:r>
            <a:r>
              <a:rPr lang="en-US" sz="2400" dirty="0" smtClean="0"/>
              <a:t>-Allen theorem as applied to the golf industry in Ohio</a:t>
            </a:r>
          </a:p>
          <a:p>
            <a:r>
              <a:rPr lang="en-US" sz="2400" dirty="0" smtClean="0"/>
              <a:t>The relationship between distance traveled and costs is much greater when examining golf tourists only (almost absolute correlation for 4 categories):</a:t>
            </a:r>
          </a:p>
          <a:p>
            <a:endParaRPr lang="en-US" sz="2400" dirty="0"/>
          </a:p>
        </p:txBody>
      </p:sp>
      <p:pic>
        <p:nvPicPr>
          <p:cNvPr id="4" name="Picture 3"/>
          <p:cNvPicPr>
            <a:picLocks noChangeAspect="1" noChangeArrowheads="1"/>
          </p:cNvPicPr>
          <p:nvPr/>
        </p:nvPicPr>
        <p:blipFill>
          <a:blip r:embed="rId2" cstate="print"/>
          <a:srcRect l="25052" t="51938" r="25208" b="12791"/>
          <a:stretch>
            <a:fillRect/>
          </a:stretch>
        </p:blipFill>
        <p:spPr bwMode="auto">
          <a:xfrm>
            <a:off x="685800" y="3429000"/>
            <a:ext cx="7315199" cy="3291840"/>
          </a:xfrm>
          <a:prstGeom prst="rect">
            <a:avLst/>
          </a:prstGeom>
          <a:noFill/>
          <a:ln w="1">
            <a:solidFill>
              <a:schemeClr val="tx1"/>
            </a:solidFill>
            <a:miter lim="800000"/>
            <a:headEnd/>
            <a:tailEnd type="none" w="med" len="med"/>
          </a:ln>
          <a:effectLst/>
        </p:spPr>
      </p:pic>
      <p:sp>
        <p:nvSpPr>
          <p:cNvPr id="5" name="Oval 4"/>
          <p:cNvSpPr/>
          <p:nvPr/>
        </p:nvSpPr>
        <p:spPr>
          <a:xfrm>
            <a:off x="6019800" y="4511040"/>
            <a:ext cx="658368"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019800" y="5120640"/>
            <a:ext cx="658368"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019800" y="5943600"/>
            <a:ext cx="658368" cy="2438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normAutofit/>
          </a:bodyPr>
          <a:lstStyle/>
          <a:p>
            <a:r>
              <a:rPr lang="en-US" dirty="0" smtClean="0"/>
              <a:t>Ohio golf course managers should utilize geographic segmentation in choosing to whom to market their course, based upon their products’ price compared to area competitors, as shown by the strong, positive relationship (r=.983) found between distance traveled and cost of greens fees among Ohio golf course tourists.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EXAMPLES</a:t>
            </a:r>
            <a:endParaRPr lang="en-US" dirty="0"/>
          </a:p>
        </p:txBody>
      </p:sp>
      <p:sp>
        <p:nvSpPr>
          <p:cNvPr id="3" name="Content Placeholder 2"/>
          <p:cNvSpPr>
            <a:spLocks noGrp="1"/>
          </p:cNvSpPr>
          <p:nvPr>
            <p:ph idx="1"/>
          </p:nvPr>
        </p:nvSpPr>
        <p:spPr>
          <a:xfrm>
            <a:off x="381000" y="6019800"/>
            <a:ext cx="8229600" cy="685800"/>
          </a:xfrm>
        </p:spPr>
        <p:txBody>
          <a:bodyPr>
            <a:normAutofit fontScale="92500" lnSpcReduction="20000"/>
          </a:bodyPr>
          <a:lstStyle/>
          <a:p>
            <a:pPr marL="173038" indent="-173038">
              <a:buNone/>
            </a:pPr>
            <a:r>
              <a:rPr lang="en-US" sz="2400" dirty="0" smtClean="0"/>
              <a:t>* Being mindful of “perceived value”; e.g., offer rainy day policies. Ideal bundle structure has yet to be determined.</a:t>
            </a:r>
          </a:p>
        </p:txBody>
      </p:sp>
      <p:graphicFrame>
        <p:nvGraphicFramePr>
          <p:cNvPr id="4" name="Table 3"/>
          <p:cNvGraphicFramePr>
            <a:graphicFrameLocks noGrp="1"/>
          </p:cNvGraphicFramePr>
          <p:nvPr/>
        </p:nvGraphicFramePr>
        <p:xfrm>
          <a:off x="381000" y="1143000"/>
          <a:ext cx="8305800" cy="4754880"/>
        </p:xfrm>
        <a:graphic>
          <a:graphicData uri="http://schemas.openxmlformats.org/drawingml/2006/table">
            <a:tbl>
              <a:tblPr firstRow="1" bandRow="1">
                <a:tableStyleId>{5C22544A-7EE6-4342-B048-85BDC9FD1C3A}</a:tableStyleId>
              </a:tblPr>
              <a:tblGrid>
                <a:gridCol w="2768600"/>
                <a:gridCol w="2768600"/>
                <a:gridCol w="2768600"/>
              </a:tblGrid>
              <a:tr h="646234">
                <a:tc>
                  <a:txBody>
                    <a:bodyPr/>
                    <a:lstStyle/>
                    <a:p>
                      <a:r>
                        <a:rPr lang="en-US" sz="2400" dirty="0" smtClean="0"/>
                        <a:t>Price Level of Greens Fees</a:t>
                      </a:r>
                      <a:endParaRPr lang="en-US" sz="2400" dirty="0"/>
                    </a:p>
                  </a:txBody>
                  <a:tcPr/>
                </a:tc>
                <a:tc>
                  <a:txBody>
                    <a:bodyPr/>
                    <a:lstStyle/>
                    <a:p>
                      <a:r>
                        <a:rPr lang="en-US" sz="2400" dirty="0" smtClean="0"/>
                        <a:t>High</a:t>
                      </a:r>
                      <a:endParaRPr lang="en-US" sz="2400" dirty="0"/>
                    </a:p>
                  </a:txBody>
                  <a:tcPr/>
                </a:tc>
                <a:tc>
                  <a:txBody>
                    <a:bodyPr/>
                    <a:lstStyle/>
                    <a:p>
                      <a:r>
                        <a:rPr lang="en-US" sz="2400" dirty="0" smtClean="0"/>
                        <a:t>Low</a:t>
                      </a:r>
                      <a:endParaRPr lang="en-US" sz="2400" dirty="0"/>
                    </a:p>
                  </a:txBody>
                  <a:tcPr/>
                </a:tc>
              </a:tr>
              <a:tr h="933450">
                <a:tc>
                  <a:txBody>
                    <a:bodyPr/>
                    <a:lstStyle/>
                    <a:p>
                      <a:r>
                        <a:rPr lang="en-US" sz="2400" dirty="0" smtClean="0"/>
                        <a:t>Suggested</a:t>
                      </a:r>
                      <a:r>
                        <a:rPr lang="en-US" sz="2400" baseline="0" dirty="0" smtClean="0"/>
                        <a:t> Target Segment</a:t>
                      </a:r>
                      <a:endParaRPr lang="en-US" sz="2400" dirty="0"/>
                    </a:p>
                  </a:txBody>
                  <a:tcPr/>
                </a:tc>
                <a:tc>
                  <a:txBody>
                    <a:bodyPr/>
                    <a:lstStyle/>
                    <a:p>
                      <a:r>
                        <a:rPr lang="en-US" sz="2400" dirty="0" smtClean="0"/>
                        <a:t>Tourists</a:t>
                      </a:r>
                      <a:r>
                        <a:rPr lang="en-US" sz="2400" baseline="0" dirty="0" smtClean="0"/>
                        <a:t> from considerable distances</a:t>
                      </a:r>
                      <a:endParaRPr lang="en-US" sz="2400" dirty="0"/>
                    </a:p>
                  </a:txBody>
                  <a:tcPr/>
                </a:tc>
                <a:tc>
                  <a:txBody>
                    <a:bodyPr/>
                    <a:lstStyle/>
                    <a:p>
                      <a:r>
                        <a:rPr lang="en-US" sz="2400" dirty="0" smtClean="0"/>
                        <a:t>Local Golfers</a:t>
                      </a:r>
                      <a:endParaRPr lang="en-US" sz="2400" dirty="0"/>
                    </a:p>
                  </a:txBody>
                  <a:tcPr/>
                </a:tc>
              </a:tr>
              <a:tr h="1220665">
                <a:tc>
                  <a:txBody>
                    <a:bodyPr/>
                    <a:lstStyle/>
                    <a:p>
                      <a:r>
                        <a:rPr lang="en-US" sz="2400" dirty="0" smtClean="0"/>
                        <a:t>Suggested Marketing Medium</a:t>
                      </a:r>
                      <a:endParaRPr lang="en-US" sz="2400" dirty="0"/>
                    </a:p>
                  </a:txBody>
                  <a:tcPr/>
                </a:tc>
                <a:tc>
                  <a:txBody>
                    <a:bodyPr/>
                    <a:lstStyle/>
                    <a:p>
                      <a:r>
                        <a:rPr lang="en-US" sz="2400" dirty="0" smtClean="0"/>
                        <a:t>Golf and/or travel magazine advertisements</a:t>
                      </a:r>
                      <a:endParaRPr lang="en-US" sz="2400" dirty="0"/>
                    </a:p>
                  </a:txBody>
                  <a:tcPr/>
                </a:tc>
                <a:tc>
                  <a:txBody>
                    <a:bodyPr/>
                    <a:lstStyle/>
                    <a:p>
                      <a:r>
                        <a:rPr lang="en-US" sz="2400" dirty="0" smtClean="0"/>
                        <a:t>Local newspaper advertisements/</a:t>
                      </a:r>
                    </a:p>
                    <a:p>
                      <a:r>
                        <a:rPr lang="en-US" sz="2400" dirty="0" smtClean="0"/>
                        <a:t>similar marketing channels</a:t>
                      </a:r>
                      <a:endParaRPr lang="en-US" sz="2400" dirty="0"/>
                    </a:p>
                  </a:txBody>
                  <a:tcPr/>
                </a:tc>
              </a:tr>
              <a:tr h="933450">
                <a:tc>
                  <a:txBody>
                    <a:bodyPr/>
                    <a:lstStyle/>
                    <a:p>
                      <a:r>
                        <a:rPr lang="en-US" sz="2400" dirty="0" smtClean="0"/>
                        <a:t>Suggested</a:t>
                      </a:r>
                      <a:r>
                        <a:rPr lang="en-US" sz="2400" baseline="0" dirty="0" smtClean="0"/>
                        <a:t> Product Offering</a:t>
                      </a:r>
                      <a:endParaRPr lang="en-US" sz="2400" dirty="0"/>
                    </a:p>
                  </a:txBody>
                  <a:tcPr/>
                </a:tc>
                <a:tc>
                  <a:txBody>
                    <a:bodyPr/>
                    <a:lstStyle/>
                    <a:p>
                      <a:r>
                        <a:rPr lang="en-US" sz="2400" dirty="0" smtClean="0"/>
                        <a:t>Bundled vacation packages with high costs*</a:t>
                      </a:r>
                      <a:endParaRPr lang="en-US" sz="2400" dirty="0"/>
                    </a:p>
                  </a:txBody>
                  <a:tcPr/>
                </a:tc>
                <a:tc>
                  <a:txBody>
                    <a:bodyPr/>
                    <a:lstStyle/>
                    <a:p>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a:t>G</a:t>
            </a:r>
            <a:r>
              <a:rPr lang="en-US" dirty="0" smtClean="0"/>
              <a:t>olfers represent an important and growing segment of the tourism market in Ohio</a:t>
            </a:r>
          </a:p>
          <a:p>
            <a:r>
              <a:rPr lang="en-US" dirty="0" smtClean="0"/>
              <a:t>State ranks 6</a:t>
            </a:r>
            <a:r>
              <a:rPr lang="en-US" baseline="30000" dirty="0" smtClean="0"/>
              <a:t>th</a:t>
            </a:r>
            <a:r>
              <a:rPr lang="en-US" dirty="0" smtClean="0"/>
              <a:t> nationally in the number of private and public courses respectively (over 750 combined)</a:t>
            </a:r>
          </a:p>
        </p:txBody>
      </p:sp>
      <p:pic>
        <p:nvPicPr>
          <p:cNvPr id="105474" name="Picture 2" descr="Longaberger Golf Course Details"/>
          <p:cNvPicPr>
            <a:picLocks noChangeAspect="1" noChangeArrowheads="1"/>
          </p:cNvPicPr>
          <p:nvPr/>
        </p:nvPicPr>
        <p:blipFill>
          <a:blip r:embed="rId2" cstate="print"/>
          <a:srcRect/>
          <a:stretch>
            <a:fillRect/>
          </a:stretch>
        </p:blipFill>
        <p:spPr bwMode="auto">
          <a:xfrm>
            <a:off x="3124200" y="3429000"/>
            <a:ext cx="5029200" cy="330490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In 2002: </a:t>
            </a:r>
          </a:p>
          <a:p>
            <a:endParaRPr lang="en-US" dirty="0"/>
          </a:p>
          <a:p>
            <a:endParaRPr lang="en-US" dirty="0" smtClean="0"/>
          </a:p>
          <a:p>
            <a:endParaRPr lang="en-US" dirty="0"/>
          </a:p>
          <a:p>
            <a:endParaRPr lang="en-US" dirty="0" smtClean="0"/>
          </a:p>
          <a:p>
            <a:endParaRPr lang="en-US" dirty="0" smtClean="0"/>
          </a:p>
          <a:p>
            <a:pPr marL="915988" lvl="1" indent="-1588">
              <a:buNone/>
            </a:pPr>
            <a:r>
              <a:rPr lang="en-US" sz="2200" dirty="0" smtClean="0"/>
              <a:t>* represents results from the study to be discussed</a:t>
            </a:r>
          </a:p>
          <a:p>
            <a:pPr marL="692150" lvl="1" indent="-123825">
              <a:buNone/>
            </a:pPr>
            <a:r>
              <a:rPr lang="en-US" sz="2200" dirty="0" smtClean="0"/>
              <a:t>* “tourist” = individuals living out of state and playing in </a:t>
            </a:r>
          </a:p>
          <a:p>
            <a:pPr marL="914400" lvl="1" indent="-61913">
              <a:buNone/>
            </a:pPr>
            <a:r>
              <a:rPr lang="en-US" sz="2200" dirty="0" smtClean="0"/>
              <a:t>Ohio or traveling over 100 miles to play within the state.</a:t>
            </a:r>
          </a:p>
          <a:p>
            <a:endParaRPr lang="en-US" dirty="0" smtClean="0"/>
          </a:p>
          <a:p>
            <a:r>
              <a:rPr lang="en-US" dirty="0" smtClean="0"/>
              <a:t>Golfing = approx 8% of all recreation and attraction tourism spending in the state of Ohio.</a:t>
            </a:r>
          </a:p>
        </p:txBody>
      </p:sp>
      <p:graphicFrame>
        <p:nvGraphicFramePr>
          <p:cNvPr id="4" name="Table 3"/>
          <p:cNvGraphicFramePr>
            <a:graphicFrameLocks noGrp="1"/>
          </p:cNvGraphicFramePr>
          <p:nvPr/>
        </p:nvGraphicFramePr>
        <p:xfrm>
          <a:off x="1066800" y="2057400"/>
          <a:ext cx="6934200" cy="2291574"/>
        </p:xfrm>
        <a:graphic>
          <a:graphicData uri="http://schemas.openxmlformats.org/drawingml/2006/table">
            <a:tbl>
              <a:tblPr firstRow="1" bandRow="1">
                <a:tableStyleId>{5C22544A-7EE6-4342-B048-85BDC9FD1C3A}</a:tableStyleId>
              </a:tblPr>
              <a:tblGrid>
                <a:gridCol w="2057400"/>
                <a:gridCol w="914400"/>
                <a:gridCol w="1066800"/>
                <a:gridCol w="2895600"/>
              </a:tblGrid>
              <a:tr h="368547">
                <a:tc>
                  <a:txBody>
                    <a:bodyPr/>
                    <a:lstStyle/>
                    <a:p>
                      <a:endParaRPr lang="en-US" dirty="0"/>
                    </a:p>
                  </a:txBody>
                  <a:tcPr/>
                </a:tc>
                <a:tc>
                  <a:txBody>
                    <a:bodyPr/>
                    <a:lstStyle/>
                    <a:p>
                      <a:r>
                        <a:rPr lang="en-US" baseline="0" dirty="0" smtClean="0"/>
                        <a:t>U.S.A.</a:t>
                      </a:r>
                      <a:endParaRPr lang="en-US" dirty="0"/>
                    </a:p>
                  </a:txBody>
                  <a:tcPr/>
                </a:tc>
                <a:tc>
                  <a:txBody>
                    <a:bodyPr/>
                    <a:lstStyle/>
                    <a:p>
                      <a:r>
                        <a:rPr lang="en-US" dirty="0" smtClean="0"/>
                        <a:t>Ohio</a:t>
                      </a:r>
                      <a:endParaRPr lang="en-US" dirty="0"/>
                    </a:p>
                  </a:txBody>
                  <a:tcPr/>
                </a:tc>
                <a:tc>
                  <a:txBody>
                    <a:bodyPr/>
                    <a:lstStyle/>
                    <a:p>
                      <a:r>
                        <a:rPr lang="en-US" dirty="0" smtClean="0"/>
                        <a:t>Ohio “Tourist” golfers *</a:t>
                      </a:r>
                      <a:endParaRPr lang="en-US" dirty="0"/>
                    </a:p>
                  </a:txBody>
                  <a:tcPr/>
                </a:tc>
              </a:tr>
              <a:tr h="368547">
                <a:tc>
                  <a:txBody>
                    <a:bodyPr/>
                    <a:lstStyle/>
                    <a:p>
                      <a:r>
                        <a:rPr lang="en-US" dirty="0" smtClean="0"/>
                        <a:t># of golfers</a:t>
                      </a:r>
                      <a:endParaRPr lang="en-US" dirty="0"/>
                    </a:p>
                  </a:txBody>
                  <a:tcPr/>
                </a:tc>
                <a:tc>
                  <a:txBody>
                    <a:bodyPr/>
                    <a:lstStyle/>
                    <a:p>
                      <a:r>
                        <a:rPr lang="en-US" dirty="0" smtClean="0"/>
                        <a:t>37M</a:t>
                      </a:r>
                      <a:endParaRPr lang="en-US" dirty="0"/>
                    </a:p>
                  </a:txBody>
                  <a:tcPr/>
                </a:tc>
                <a:tc>
                  <a:txBody>
                    <a:bodyPr/>
                    <a:lstStyle/>
                    <a:p>
                      <a:r>
                        <a:rPr lang="en-US" dirty="0" smtClean="0"/>
                        <a:t>&gt; 6M</a:t>
                      </a:r>
                      <a:endParaRPr lang="en-US" dirty="0"/>
                    </a:p>
                  </a:txBody>
                  <a:tcPr/>
                </a:tc>
                <a:tc>
                  <a:txBody>
                    <a:bodyPr/>
                    <a:lstStyle/>
                    <a:p>
                      <a:r>
                        <a:rPr lang="en-US" dirty="0" smtClean="0"/>
                        <a:t>9.3%</a:t>
                      </a:r>
                      <a:endParaRPr lang="en-US" dirty="0"/>
                    </a:p>
                  </a:txBody>
                  <a:tcPr/>
                </a:tc>
              </a:tr>
              <a:tr h="636122">
                <a:tc>
                  <a:txBody>
                    <a:bodyPr/>
                    <a:lstStyle/>
                    <a:p>
                      <a:r>
                        <a:rPr lang="en-US" dirty="0" smtClean="0"/>
                        <a:t># of rounds played</a:t>
                      </a:r>
                      <a:endParaRPr lang="en-US" dirty="0"/>
                    </a:p>
                  </a:txBody>
                  <a:tcPr/>
                </a:tc>
                <a:tc>
                  <a:txBody>
                    <a:bodyPr/>
                    <a:lstStyle/>
                    <a:p>
                      <a:r>
                        <a:rPr lang="en-US" dirty="0" smtClean="0"/>
                        <a:t>520M</a:t>
                      </a:r>
                      <a:endParaRPr lang="en-US" dirty="0"/>
                    </a:p>
                  </a:txBody>
                  <a:tcPr/>
                </a:tc>
                <a:tc>
                  <a:txBody>
                    <a:bodyPr/>
                    <a:lstStyle/>
                    <a:p>
                      <a:r>
                        <a:rPr lang="en-US" dirty="0" smtClean="0"/>
                        <a:t>&gt; 24M</a:t>
                      </a:r>
                      <a:endParaRPr lang="en-US" dirty="0"/>
                    </a:p>
                  </a:txBody>
                  <a:tcPr/>
                </a:tc>
                <a:tc>
                  <a:txBody>
                    <a:bodyPr/>
                    <a:lstStyle/>
                    <a:p>
                      <a:r>
                        <a:rPr lang="en-US" dirty="0" smtClean="0"/>
                        <a:t>12.6%</a:t>
                      </a:r>
                      <a:endParaRPr lang="en-US" dirty="0"/>
                    </a:p>
                  </a:txBody>
                  <a:tcPr/>
                </a:tc>
              </a:tr>
              <a:tr h="912784">
                <a:tc>
                  <a:txBody>
                    <a:bodyPr/>
                    <a:lstStyle/>
                    <a:p>
                      <a:r>
                        <a:rPr lang="en-US" dirty="0" smtClean="0"/>
                        <a:t>$ spent on golfing/</a:t>
                      </a:r>
                    </a:p>
                    <a:p>
                      <a:r>
                        <a:rPr lang="en-US" dirty="0" smtClean="0"/>
                        <a:t>related activities</a:t>
                      </a:r>
                      <a:endParaRPr lang="en-US" dirty="0"/>
                    </a:p>
                  </a:txBody>
                  <a:tcPr/>
                </a:tc>
                <a:tc>
                  <a:txBody>
                    <a:bodyPr/>
                    <a:lstStyle/>
                    <a:p>
                      <a:r>
                        <a:rPr lang="en-US" b="1" dirty="0" smtClean="0">
                          <a:solidFill>
                            <a:srgbClr val="FF0000"/>
                          </a:solidFill>
                        </a:rPr>
                        <a:t>*</a:t>
                      </a:r>
                      <a:endParaRPr lang="en-US"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$2.7B</a:t>
                      </a:r>
                    </a:p>
                    <a:p>
                      <a:endParaRPr lang="en-US" dirty="0"/>
                    </a:p>
                  </a:txBody>
                  <a:tcPr/>
                </a:tc>
                <a:tc>
                  <a:txBody>
                    <a:bodyPr/>
                    <a:lstStyle/>
                    <a:p>
                      <a:r>
                        <a:rPr lang="en-US" dirty="0" smtClean="0"/>
                        <a:t>$321M (approx 11.9%)</a:t>
                      </a: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t>Important factors in course selection:</a:t>
            </a:r>
          </a:p>
          <a:p>
            <a:pPr lvl="1"/>
            <a:r>
              <a:rPr lang="en-US" dirty="0" smtClean="0"/>
              <a:t>Price</a:t>
            </a:r>
          </a:p>
          <a:p>
            <a:pPr lvl="1"/>
            <a:r>
              <a:rPr lang="en-US" dirty="0" smtClean="0"/>
              <a:t>Course type</a:t>
            </a:r>
          </a:p>
          <a:p>
            <a:pPr lvl="1"/>
            <a:r>
              <a:rPr lang="en-US" dirty="0" smtClean="0"/>
              <a:t>Style</a:t>
            </a:r>
          </a:p>
          <a:p>
            <a:pPr lvl="1"/>
            <a:r>
              <a:rPr lang="en-US" dirty="0" smtClean="0"/>
              <a:t>Location</a:t>
            </a:r>
          </a:p>
          <a:p>
            <a:pPr lvl="1"/>
            <a:r>
              <a:rPr lang="en-US" dirty="0" smtClean="0"/>
              <a:t>Number of holes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Background</a:t>
            </a:r>
            <a:endParaRPr lang="en-US" dirty="0"/>
          </a:p>
        </p:txBody>
      </p:sp>
      <p:sp>
        <p:nvSpPr>
          <p:cNvPr id="3" name="Content Placeholder 2"/>
          <p:cNvSpPr>
            <a:spLocks noGrp="1"/>
          </p:cNvSpPr>
          <p:nvPr>
            <p:ph idx="1"/>
          </p:nvPr>
        </p:nvSpPr>
        <p:spPr>
          <a:xfrm>
            <a:off x="457200" y="1371600"/>
            <a:ext cx="8229600" cy="5029200"/>
          </a:xfrm>
        </p:spPr>
        <p:txBody>
          <a:bodyPr>
            <a:normAutofit/>
          </a:bodyPr>
          <a:lstStyle/>
          <a:p>
            <a:r>
              <a:rPr lang="en-US" sz="2400" dirty="0" smtClean="0"/>
              <a:t>Choices of residents may differ than those of tourists due to “relative price” (per </a:t>
            </a:r>
            <a:r>
              <a:rPr lang="en-US" sz="2400" dirty="0" err="1" smtClean="0"/>
              <a:t>Alchian</a:t>
            </a:r>
            <a:r>
              <a:rPr lang="en-US" sz="2400" dirty="0" smtClean="0"/>
              <a:t>-Allen Theorem):</a:t>
            </a:r>
          </a:p>
        </p:txBody>
      </p:sp>
      <p:graphicFrame>
        <p:nvGraphicFramePr>
          <p:cNvPr id="4" name="Table 3"/>
          <p:cNvGraphicFramePr>
            <a:graphicFrameLocks noGrp="1"/>
          </p:cNvGraphicFramePr>
          <p:nvPr/>
        </p:nvGraphicFramePr>
        <p:xfrm>
          <a:off x="381000" y="2590800"/>
          <a:ext cx="4038600" cy="4000556"/>
        </p:xfrm>
        <a:graphic>
          <a:graphicData uri="http://schemas.openxmlformats.org/drawingml/2006/table">
            <a:tbl>
              <a:tblPr firstRow="1" bandRow="1">
                <a:tableStyleId>{5C22544A-7EE6-4342-B048-85BDC9FD1C3A}</a:tableStyleId>
              </a:tblPr>
              <a:tblGrid>
                <a:gridCol w="1711271"/>
                <a:gridCol w="1173444"/>
                <a:gridCol w="1153885"/>
              </a:tblGrid>
              <a:tr h="439600">
                <a:tc>
                  <a:txBody>
                    <a:bodyPr/>
                    <a:lstStyle/>
                    <a:p>
                      <a:r>
                        <a:rPr lang="en-US" dirty="0" smtClean="0"/>
                        <a:t>LOCALS</a:t>
                      </a:r>
                      <a:endParaRPr lang="en-US" dirty="0"/>
                    </a:p>
                  </a:txBody>
                  <a:tcPr/>
                </a:tc>
                <a:tc>
                  <a:txBody>
                    <a:bodyPr/>
                    <a:lstStyle/>
                    <a:p>
                      <a:r>
                        <a:rPr lang="en-US" dirty="0" smtClean="0"/>
                        <a:t>Course A</a:t>
                      </a:r>
                      <a:endParaRPr lang="en-US" dirty="0"/>
                    </a:p>
                  </a:txBody>
                  <a:tcPr/>
                </a:tc>
                <a:tc>
                  <a:txBody>
                    <a:bodyPr/>
                    <a:lstStyle/>
                    <a:p>
                      <a:r>
                        <a:rPr lang="en-US" dirty="0" smtClean="0"/>
                        <a:t>Course</a:t>
                      </a:r>
                      <a:r>
                        <a:rPr lang="en-US" baseline="0" dirty="0" smtClean="0"/>
                        <a:t> B</a:t>
                      </a:r>
                      <a:endParaRPr lang="en-US" dirty="0"/>
                    </a:p>
                  </a:txBody>
                  <a:tcPr/>
                </a:tc>
              </a:tr>
              <a:tr h="439600">
                <a:tc>
                  <a:txBody>
                    <a:bodyPr/>
                    <a:lstStyle/>
                    <a:p>
                      <a:r>
                        <a:rPr lang="en-US" dirty="0" smtClean="0"/>
                        <a:t>Course</a:t>
                      </a:r>
                      <a:r>
                        <a:rPr lang="en-US" baseline="0" dirty="0" smtClean="0"/>
                        <a:t> Level</a:t>
                      </a:r>
                      <a:endParaRPr lang="en-US" dirty="0"/>
                    </a:p>
                  </a:txBody>
                  <a:tcPr/>
                </a:tc>
                <a:tc>
                  <a:txBody>
                    <a:bodyPr/>
                    <a:lstStyle/>
                    <a:p>
                      <a:r>
                        <a:rPr lang="en-US" dirty="0" smtClean="0"/>
                        <a:t>Average</a:t>
                      </a:r>
                      <a:endParaRPr lang="en-US" dirty="0"/>
                    </a:p>
                  </a:txBody>
                  <a:tcPr/>
                </a:tc>
                <a:tc>
                  <a:txBody>
                    <a:bodyPr/>
                    <a:lstStyle/>
                    <a:p>
                      <a:r>
                        <a:rPr lang="en-US" dirty="0" smtClean="0"/>
                        <a:t>Premium</a:t>
                      </a:r>
                      <a:endParaRPr lang="en-US" dirty="0"/>
                    </a:p>
                  </a:txBody>
                  <a:tcPr/>
                </a:tc>
              </a:tr>
              <a:tr h="439600">
                <a:tc>
                  <a:txBody>
                    <a:bodyPr/>
                    <a:lstStyle/>
                    <a:p>
                      <a:r>
                        <a:rPr lang="en-US" dirty="0" smtClean="0"/>
                        <a:t>Greens</a:t>
                      </a:r>
                      <a:r>
                        <a:rPr lang="en-US" baseline="0" dirty="0" smtClean="0"/>
                        <a:t> Fee</a:t>
                      </a:r>
                      <a:endParaRPr lang="en-US" dirty="0"/>
                    </a:p>
                  </a:txBody>
                  <a:tcPr/>
                </a:tc>
                <a:tc>
                  <a:txBody>
                    <a:bodyPr/>
                    <a:lstStyle/>
                    <a:p>
                      <a:r>
                        <a:rPr lang="en-US" dirty="0" smtClean="0"/>
                        <a:t>$50</a:t>
                      </a:r>
                      <a:endParaRPr lang="en-US" dirty="0"/>
                    </a:p>
                  </a:txBody>
                  <a:tcPr/>
                </a:tc>
                <a:tc>
                  <a:txBody>
                    <a:bodyPr/>
                    <a:lstStyle/>
                    <a:p>
                      <a:r>
                        <a:rPr lang="en-US" dirty="0" smtClean="0"/>
                        <a:t>$100</a:t>
                      </a:r>
                      <a:endParaRPr lang="en-US" dirty="0"/>
                    </a:p>
                  </a:txBody>
                  <a:tcPr/>
                </a:tc>
              </a:tr>
              <a:tr h="601924">
                <a:tc>
                  <a:txBody>
                    <a:bodyPr/>
                    <a:lstStyle/>
                    <a:p>
                      <a:r>
                        <a:rPr lang="en-US" dirty="0" smtClean="0"/>
                        <a:t>Travel Expenses</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r h="542200">
                <a:tc>
                  <a:txBody>
                    <a:bodyPr/>
                    <a:lstStyle/>
                    <a:p>
                      <a:r>
                        <a:rPr lang="en-US" dirty="0" smtClean="0"/>
                        <a:t>Total</a:t>
                      </a:r>
                      <a:r>
                        <a:rPr lang="en-US" baseline="0" dirty="0" smtClean="0"/>
                        <a:t> Expenses</a:t>
                      </a:r>
                      <a:endParaRPr lang="en-US" dirty="0"/>
                    </a:p>
                  </a:txBody>
                  <a:tcPr/>
                </a:tc>
                <a:tc>
                  <a:txBody>
                    <a:bodyPr/>
                    <a:lstStyle/>
                    <a:p>
                      <a:r>
                        <a:rPr lang="en-US" dirty="0" smtClean="0"/>
                        <a:t>$50</a:t>
                      </a:r>
                      <a:endParaRPr lang="en-US" dirty="0"/>
                    </a:p>
                  </a:txBody>
                  <a:tcPr/>
                </a:tc>
                <a:tc>
                  <a:txBody>
                    <a:bodyPr/>
                    <a:lstStyle/>
                    <a:p>
                      <a:r>
                        <a:rPr lang="en-US" dirty="0" smtClean="0"/>
                        <a:t>$100</a:t>
                      </a:r>
                      <a:endParaRPr lang="en-US" dirty="0"/>
                    </a:p>
                  </a:txBody>
                  <a:tcPr/>
                </a:tc>
              </a:tr>
              <a:tr h="749738">
                <a:tc>
                  <a:txBody>
                    <a:bodyPr/>
                    <a:lstStyle/>
                    <a:p>
                      <a:r>
                        <a:rPr lang="en-US" dirty="0" smtClean="0"/>
                        <a:t>Price</a:t>
                      </a:r>
                      <a:r>
                        <a:rPr lang="en-US" baseline="0" dirty="0" smtClean="0"/>
                        <a:t> Differential</a:t>
                      </a:r>
                      <a:endParaRPr lang="en-US" dirty="0"/>
                    </a:p>
                  </a:txBody>
                  <a:tcPr/>
                </a:tc>
                <a:tc>
                  <a:txBody>
                    <a:bodyPr/>
                    <a:lstStyle/>
                    <a:p>
                      <a:r>
                        <a:rPr lang="en-US" dirty="0" smtClean="0"/>
                        <a:t>50%</a:t>
                      </a:r>
                      <a:endParaRPr lang="en-US" dirty="0"/>
                    </a:p>
                  </a:txBody>
                  <a:tcPr/>
                </a:tc>
                <a:tc>
                  <a:txBody>
                    <a:bodyPr/>
                    <a:lstStyle/>
                    <a:p>
                      <a:endParaRPr lang="en-US" dirty="0"/>
                    </a:p>
                  </a:txBody>
                  <a:tcPr/>
                </a:tc>
              </a:tr>
              <a:tr h="749738">
                <a:tc>
                  <a:txBody>
                    <a:bodyPr/>
                    <a:lstStyle/>
                    <a:p>
                      <a:r>
                        <a:rPr lang="en-US" dirty="0" smtClean="0"/>
                        <a:t>Preferred Course</a:t>
                      </a:r>
                      <a:endParaRPr lang="en-US" dirty="0"/>
                    </a:p>
                  </a:txBody>
                  <a:tcPr/>
                </a:tc>
                <a:tc>
                  <a:txBody>
                    <a:bodyPr/>
                    <a:lstStyle/>
                    <a:p>
                      <a:r>
                        <a:rPr lang="en-US" dirty="0" smtClean="0"/>
                        <a:t>Course A</a:t>
                      </a:r>
                      <a:endParaRPr lang="en-US" dirty="0"/>
                    </a:p>
                  </a:txBody>
                  <a:tcPr/>
                </a:tc>
                <a:tc>
                  <a:txBody>
                    <a:bodyPr/>
                    <a:lstStyle/>
                    <a:p>
                      <a:r>
                        <a:rPr lang="en-US" dirty="0" smtClean="0"/>
                        <a:t>-----</a:t>
                      </a:r>
                      <a:endParaRPr lang="en-US" dirty="0"/>
                    </a:p>
                  </a:txBody>
                  <a:tcPr/>
                </a:tc>
              </a:tr>
            </a:tbl>
          </a:graphicData>
        </a:graphic>
      </p:graphicFrame>
      <p:graphicFrame>
        <p:nvGraphicFramePr>
          <p:cNvPr id="6" name="Table 5"/>
          <p:cNvGraphicFramePr>
            <a:graphicFrameLocks noGrp="1"/>
          </p:cNvGraphicFramePr>
          <p:nvPr/>
        </p:nvGraphicFramePr>
        <p:xfrm>
          <a:off x="4648200" y="2590800"/>
          <a:ext cx="3962401" cy="4044238"/>
        </p:xfrm>
        <a:graphic>
          <a:graphicData uri="http://schemas.openxmlformats.org/drawingml/2006/table">
            <a:tbl>
              <a:tblPr firstRow="1" bandRow="1">
                <a:tableStyleId>{5C22544A-7EE6-4342-B048-85BDC9FD1C3A}</a:tableStyleId>
              </a:tblPr>
              <a:tblGrid>
                <a:gridCol w="1678983"/>
                <a:gridCol w="1151304"/>
                <a:gridCol w="1132114"/>
              </a:tblGrid>
              <a:tr h="431146">
                <a:tc>
                  <a:txBody>
                    <a:bodyPr/>
                    <a:lstStyle/>
                    <a:p>
                      <a:r>
                        <a:rPr lang="en-US" dirty="0" smtClean="0"/>
                        <a:t>TOURISTS</a:t>
                      </a:r>
                      <a:endParaRPr lang="en-US" dirty="0"/>
                    </a:p>
                  </a:txBody>
                  <a:tcPr/>
                </a:tc>
                <a:tc>
                  <a:txBody>
                    <a:bodyPr/>
                    <a:lstStyle/>
                    <a:p>
                      <a:r>
                        <a:rPr lang="en-US" dirty="0" smtClean="0"/>
                        <a:t>Course A</a:t>
                      </a:r>
                      <a:endParaRPr lang="en-US" dirty="0"/>
                    </a:p>
                  </a:txBody>
                  <a:tcPr/>
                </a:tc>
                <a:tc>
                  <a:txBody>
                    <a:bodyPr/>
                    <a:lstStyle/>
                    <a:p>
                      <a:r>
                        <a:rPr lang="en-US" dirty="0" smtClean="0"/>
                        <a:t>Course</a:t>
                      </a:r>
                      <a:r>
                        <a:rPr lang="en-US" baseline="0" dirty="0" smtClean="0"/>
                        <a:t> B</a:t>
                      </a:r>
                      <a:endParaRPr lang="en-US" dirty="0"/>
                    </a:p>
                  </a:txBody>
                  <a:tcPr/>
                </a:tc>
              </a:tr>
              <a:tr h="431146">
                <a:tc>
                  <a:txBody>
                    <a:bodyPr/>
                    <a:lstStyle/>
                    <a:p>
                      <a:r>
                        <a:rPr lang="en-US" dirty="0" smtClean="0"/>
                        <a:t>Course</a:t>
                      </a:r>
                      <a:r>
                        <a:rPr lang="en-US" baseline="0" dirty="0" smtClean="0"/>
                        <a:t> Level</a:t>
                      </a:r>
                      <a:endParaRPr lang="en-US" dirty="0"/>
                    </a:p>
                  </a:txBody>
                  <a:tcPr/>
                </a:tc>
                <a:tc>
                  <a:txBody>
                    <a:bodyPr/>
                    <a:lstStyle/>
                    <a:p>
                      <a:r>
                        <a:rPr lang="en-US" dirty="0" smtClean="0"/>
                        <a:t>Average</a:t>
                      </a:r>
                      <a:endParaRPr lang="en-US" dirty="0"/>
                    </a:p>
                  </a:txBody>
                  <a:tcPr/>
                </a:tc>
                <a:tc>
                  <a:txBody>
                    <a:bodyPr/>
                    <a:lstStyle/>
                    <a:p>
                      <a:r>
                        <a:rPr lang="en-US" dirty="0" smtClean="0"/>
                        <a:t>Premium</a:t>
                      </a:r>
                      <a:endParaRPr lang="en-US" dirty="0"/>
                    </a:p>
                  </a:txBody>
                  <a:tcPr/>
                </a:tc>
              </a:tr>
              <a:tr h="431146">
                <a:tc>
                  <a:txBody>
                    <a:bodyPr/>
                    <a:lstStyle/>
                    <a:p>
                      <a:r>
                        <a:rPr lang="en-US" dirty="0" smtClean="0"/>
                        <a:t>Greens</a:t>
                      </a:r>
                      <a:r>
                        <a:rPr lang="en-US" baseline="0" dirty="0" smtClean="0"/>
                        <a:t> Fee</a:t>
                      </a:r>
                      <a:endParaRPr lang="en-US" dirty="0"/>
                    </a:p>
                  </a:txBody>
                  <a:tcPr/>
                </a:tc>
                <a:tc>
                  <a:txBody>
                    <a:bodyPr/>
                    <a:lstStyle/>
                    <a:p>
                      <a:r>
                        <a:rPr lang="en-US" dirty="0" smtClean="0"/>
                        <a:t>$50</a:t>
                      </a:r>
                      <a:endParaRPr lang="en-US" dirty="0"/>
                    </a:p>
                  </a:txBody>
                  <a:tcPr/>
                </a:tc>
                <a:tc>
                  <a:txBody>
                    <a:bodyPr/>
                    <a:lstStyle/>
                    <a:p>
                      <a:r>
                        <a:rPr lang="en-US" dirty="0" smtClean="0"/>
                        <a:t>$100</a:t>
                      </a:r>
                      <a:endParaRPr lang="en-US" dirty="0"/>
                    </a:p>
                  </a:txBody>
                  <a:tcPr/>
                </a:tc>
              </a:tr>
              <a:tr h="590349">
                <a:tc>
                  <a:txBody>
                    <a:bodyPr/>
                    <a:lstStyle/>
                    <a:p>
                      <a:r>
                        <a:rPr lang="en-US" dirty="0" smtClean="0"/>
                        <a:t>Travel Expenses</a:t>
                      </a:r>
                      <a:endParaRPr lang="en-US" dirty="0"/>
                    </a:p>
                  </a:txBody>
                  <a:tcPr/>
                </a:tc>
                <a:tc>
                  <a:txBody>
                    <a:bodyPr/>
                    <a:lstStyle/>
                    <a:p>
                      <a:r>
                        <a:rPr lang="en-US" dirty="0" smtClean="0"/>
                        <a:t>$200</a:t>
                      </a:r>
                      <a:endParaRPr lang="en-US" dirty="0"/>
                    </a:p>
                  </a:txBody>
                  <a:tcPr/>
                </a:tc>
                <a:tc>
                  <a:txBody>
                    <a:bodyPr/>
                    <a:lstStyle/>
                    <a:p>
                      <a:r>
                        <a:rPr lang="en-US" dirty="0" smtClean="0"/>
                        <a:t>$200</a:t>
                      </a:r>
                      <a:endParaRPr lang="en-US" dirty="0"/>
                    </a:p>
                  </a:txBody>
                  <a:tcPr/>
                </a:tc>
              </a:tr>
              <a:tr h="531773">
                <a:tc>
                  <a:txBody>
                    <a:bodyPr/>
                    <a:lstStyle/>
                    <a:p>
                      <a:r>
                        <a:rPr lang="en-US" dirty="0" smtClean="0"/>
                        <a:t>Total</a:t>
                      </a:r>
                      <a:r>
                        <a:rPr lang="en-US" baseline="0" dirty="0" smtClean="0"/>
                        <a:t> Expenses</a:t>
                      </a:r>
                      <a:endParaRPr lang="en-US" dirty="0"/>
                    </a:p>
                  </a:txBody>
                  <a:tcPr/>
                </a:tc>
                <a:tc>
                  <a:txBody>
                    <a:bodyPr/>
                    <a:lstStyle/>
                    <a:p>
                      <a:r>
                        <a:rPr lang="en-US" dirty="0" smtClean="0"/>
                        <a:t>$250</a:t>
                      </a:r>
                      <a:endParaRPr lang="en-US" dirty="0"/>
                    </a:p>
                  </a:txBody>
                  <a:tcPr/>
                </a:tc>
                <a:tc>
                  <a:txBody>
                    <a:bodyPr/>
                    <a:lstStyle/>
                    <a:p>
                      <a:r>
                        <a:rPr lang="en-US" dirty="0" smtClean="0"/>
                        <a:t>$300</a:t>
                      </a:r>
                      <a:endParaRPr lang="en-US" dirty="0"/>
                    </a:p>
                  </a:txBody>
                  <a:tcPr/>
                </a:tc>
              </a:tr>
              <a:tr h="735320">
                <a:tc>
                  <a:txBody>
                    <a:bodyPr/>
                    <a:lstStyle/>
                    <a:p>
                      <a:r>
                        <a:rPr lang="en-US" dirty="0" smtClean="0"/>
                        <a:t>Price</a:t>
                      </a:r>
                      <a:r>
                        <a:rPr lang="en-US" baseline="0" dirty="0" smtClean="0"/>
                        <a:t> Differential</a:t>
                      </a:r>
                      <a:endParaRPr lang="en-US" dirty="0"/>
                    </a:p>
                  </a:txBody>
                  <a:tcPr/>
                </a:tc>
                <a:tc>
                  <a:txBody>
                    <a:bodyPr/>
                    <a:lstStyle/>
                    <a:p>
                      <a:r>
                        <a:rPr lang="en-US" dirty="0" smtClean="0"/>
                        <a:t>20%</a:t>
                      </a:r>
                      <a:endParaRPr lang="en-US" dirty="0"/>
                    </a:p>
                  </a:txBody>
                  <a:tcPr/>
                </a:tc>
                <a:tc>
                  <a:txBody>
                    <a:bodyPr/>
                    <a:lstStyle/>
                    <a:p>
                      <a:endParaRPr lang="en-US" dirty="0"/>
                    </a:p>
                  </a:txBody>
                  <a:tcPr/>
                </a:tc>
              </a:tr>
              <a:tr h="735320">
                <a:tc>
                  <a:txBody>
                    <a:bodyPr/>
                    <a:lstStyle/>
                    <a:p>
                      <a:r>
                        <a:rPr lang="en-US" dirty="0" smtClean="0"/>
                        <a:t>Preferred Course</a:t>
                      </a:r>
                      <a:endParaRPr lang="en-US" dirty="0"/>
                    </a:p>
                  </a:txBody>
                  <a:tcPr/>
                </a:tc>
                <a:tc>
                  <a:txBody>
                    <a:bodyPr/>
                    <a:lstStyle/>
                    <a:p>
                      <a:r>
                        <a:rPr lang="en-US" dirty="0" smtClean="0"/>
                        <a:t>----</a:t>
                      </a:r>
                      <a:endParaRPr lang="en-US" dirty="0"/>
                    </a:p>
                  </a:txBody>
                  <a:tcPr/>
                </a:tc>
                <a:tc>
                  <a:txBody>
                    <a:bodyPr/>
                    <a:lstStyle/>
                    <a:p>
                      <a:r>
                        <a:rPr lang="en-US" dirty="0" smtClean="0"/>
                        <a:t>Course B</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Alchian</a:t>
            </a:r>
            <a:r>
              <a:rPr lang="en-US" dirty="0" smtClean="0"/>
              <a:t>-Allen Theorem</a:t>
            </a:r>
            <a:endParaRPr lang="en-US" dirty="0"/>
          </a:p>
        </p:txBody>
      </p:sp>
      <p:sp>
        <p:nvSpPr>
          <p:cNvPr id="3" name="Content Placeholder 2"/>
          <p:cNvSpPr>
            <a:spLocks noGrp="1"/>
          </p:cNvSpPr>
          <p:nvPr>
            <p:ph idx="1"/>
          </p:nvPr>
        </p:nvSpPr>
        <p:spPr>
          <a:xfrm>
            <a:off x="0" y="1600200"/>
            <a:ext cx="8229600" cy="4800600"/>
          </a:xfrm>
        </p:spPr>
        <p:txBody>
          <a:bodyPr>
            <a:normAutofit/>
          </a:bodyPr>
          <a:lstStyle/>
          <a:p>
            <a:r>
              <a:rPr lang="en-US" dirty="0"/>
              <a:t>D</a:t>
            </a:r>
            <a:r>
              <a:rPr lang="en-US" dirty="0" smtClean="0"/>
              <a:t>eveloped by </a:t>
            </a:r>
            <a:r>
              <a:rPr lang="en-US" dirty="0" err="1" smtClean="0"/>
              <a:t>Armen</a:t>
            </a:r>
            <a:r>
              <a:rPr lang="en-US" dirty="0" smtClean="0"/>
              <a:t> </a:t>
            </a:r>
            <a:r>
              <a:rPr lang="en-US" dirty="0" err="1" smtClean="0"/>
              <a:t>Alchian</a:t>
            </a:r>
            <a:r>
              <a:rPr lang="en-US" dirty="0" smtClean="0"/>
              <a:t> and William Allen in 1964</a:t>
            </a:r>
          </a:p>
          <a:p>
            <a:r>
              <a:rPr lang="en-US" dirty="0"/>
              <a:t>O</a:t>
            </a:r>
            <a:r>
              <a:rPr lang="en-US" dirty="0" smtClean="0"/>
              <a:t>riginally referred to consumption of California grape types in California vs. New York</a:t>
            </a:r>
          </a:p>
          <a:p>
            <a:endParaRPr lang="en-US" dirty="0" smtClean="0"/>
          </a:p>
          <a:p>
            <a:pPr>
              <a:buNone/>
            </a:pPr>
            <a:r>
              <a:rPr lang="en-US" i="1" dirty="0"/>
              <a:t>	</a:t>
            </a:r>
            <a:r>
              <a:rPr lang="en-US" i="1" dirty="0" smtClean="0"/>
              <a:t>“as a </a:t>
            </a:r>
            <a:r>
              <a:rPr lang="en-US" i="1" dirty="0" smtClean="0">
                <a:solidFill>
                  <a:srgbClr val="FF0000"/>
                </a:solidFill>
              </a:rPr>
              <a:t>fixed cost </a:t>
            </a:r>
            <a:r>
              <a:rPr lang="en-US" i="1" dirty="0" smtClean="0"/>
              <a:t>is added to the price of two similar products, the more expensive product becomes cheaper relative to the less expensive product.”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Studies</a:t>
            </a:r>
            <a:endParaRPr lang="en-US" dirty="0"/>
          </a:p>
        </p:txBody>
      </p:sp>
      <p:sp>
        <p:nvSpPr>
          <p:cNvPr id="3" name="Content Placeholder 2"/>
          <p:cNvSpPr>
            <a:spLocks noGrp="1"/>
          </p:cNvSpPr>
          <p:nvPr>
            <p:ph idx="1"/>
          </p:nvPr>
        </p:nvSpPr>
        <p:spPr>
          <a:xfrm>
            <a:off x="152400" y="1600200"/>
            <a:ext cx="8001000" cy="4800600"/>
          </a:xfrm>
        </p:spPr>
        <p:txBody>
          <a:bodyPr>
            <a:normAutofit/>
          </a:bodyPr>
          <a:lstStyle/>
          <a:p>
            <a:r>
              <a:rPr lang="en-US" dirty="0" err="1" smtClean="0"/>
              <a:t>Borcherding</a:t>
            </a:r>
            <a:r>
              <a:rPr lang="en-US" dirty="0" smtClean="0"/>
              <a:t> and Silberberg – 1978</a:t>
            </a:r>
          </a:p>
          <a:p>
            <a:r>
              <a:rPr lang="en-US" dirty="0" smtClean="0"/>
              <a:t>Studied consumption of Maine lobsters by residents vs. tourists</a:t>
            </a:r>
          </a:p>
          <a:p>
            <a:r>
              <a:rPr lang="en-US" dirty="0" smtClean="0"/>
              <a:t>Study included transportation costs </a:t>
            </a:r>
            <a:r>
              <a:rPr lang="en-US" i="1" dirty="0" smtClean="0">
                <a:solidFill>
                  <a:srgbClr val="FF0000"/>
                </a:solidFill>
              </a:rPr>
              <a:t>of the consumer</a:t>
            </a:r>
            <a:r>
              <a:rPr lang="en-US" dirty="0" smtClean="0"/>
              <a:t> in these “fixed costs”</a:t>
            </a:r>
          </a:p>
          <a:p>
            <a:r>
              <a:rPr lang="en-US" dirty="0" smtClean="0"/>
              <a:t>Which of these costs are Sunk vs. Bundled?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Sunk or Bundled Costs</a:t>
            </a:r>
            <a:endParaRPr lang="en-US" dirty="0"/>
          </a:p>
        </p:txBody>
      </p:sp>
      <p:sp>
        <p:nvSpPr>
          <p:cNvPr id="3" name="Content Placeholder 2"/>
          <p:cNvSpPr>
            <a:spLocks noGrp="1"/>
          </p:cNvSpPr>
          <p:nvPr>
            <p:ph idx="1"/>
          </p:nvPr>
        </p:nvSpPr>
        <p:spPr>
          <a:xfrm>
            <a:off x="457200" y="1600200"/>
            <a:ext cx="7696200" cy="4953000"/>
          </a:xfrm>
        </p:spPr>
        <p:txBody>
          <a:bodyPr>
            <a:normAutofit/>
          </a:bodyPr>
          <a:lstStyle/>
          <a:p>
            <a:pPr>
              <a:buNone/>
            </a:pPr>
            <a:r>
              <a:rPr lang="en-US" i="1" dirty="0" smtClean="0"/>
              <a:t>Sunk Cost </a:t>
            </a:r>
          </a:p>
          <a:p>
            <a:r>
              <a:rPr lang="en-US" dirty="0" smtClean="0"/>
              <a:t>A cost that has already been incurred and thus cannot be recovered. Sunk costs are independent of any event that may occur in the future. </a:t>
            </a:r>
          </a:p>
          <a:p>
            <a:pPr marL="628650" lvl="1">
              <a:buNone/>
            </a:pPr>
            <a:r>
              <a:rPr lang="en-US" sz="1400" dirty="0" smtClean="0"/>
              <a:t>[http://www.investopedia.com/terms/s/sunkcost.asp]</a:t>
            </a:r>
          </a:p>
          <a:p>
            <a:endParaRPr lang="en-US" dirty="0"/>
          </a:p>
          <a:p>
            <a:pPr>
              <a:buNone/>
            </a:pPr>
            <a:r>
              <a:rPr lang="en-US" i="1" dirty="0" smtClean="0"/>
              <a:t>Bundled Cost (aka Bundling)</a:t>
            </a:r>
          </a:p>
          <a:p>
            <a:r>
              <a:rPr lang="en-US" dirty="0" smtClean="0"/>
              <a:t>A marketing strategy that joins products or services together in order to sell them as a single combined unit.</a:t>
            </a:r>
          </a:p>
          <a:p>
            <a:pPr marL="628650" lvl="1">
              <a:buNone/>
            </a:pPr>
            <a:r>
              <a:rPr lang="en-US" sz="1400" dirty="0"/>
              <a:t>http://www.investopedia.com/terms/b/bundling.asp</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THIS study</a:t>
            </a:r>
            <a:endParaRPr lang="en-US" dirty="0"/>
          </a:p>
        </p:txBody>
      </p:sp>
      <p:sp>
        <p:nvSpPr>
          <p:cNvPr id="3" name="Content Placeholder 2"/>
          <p:cNvSpPr>
            <a:spLocks noGrp="1"/>
          </p:cNvSpPr>
          <p:nvPr>
            <p:ph idx="1"/>
          </p:nvPr>
        </p:nvSpPr>
        <p:spPr>
          <a:xfrm>
            <a:off x="457200" y="1371600"/>
            <a:ext cx="7696200" cy="5334000"/>
          </a:xfrm>
        </p:spPr>
        <p:txBody>
          <a:bodyPr>
            <a:normAutofit/>
          </a:bodyPr>
          <a:lstStyle/>
          <a:p>
            <a:pPr>
              <a:buNone/>
            </a:pPr>
            <a:r>
              <a:rPr lang="en-US" sz="2800" dirty="0" smtClean="0"/>
              <a:t>	“Golf consumers who </a:t>
            </a:r>
            <a:r>
              <a:rPr lang="en-US" sz="2800" dirty="0" smtClean="0">
                <a:solidFill>
                  <a:srgbClr val="FF0000"/>
                </a:solidFill>
              </a:rPr>
              <a:t>bundle</a:t>
            </a:r>
            <a:r>
              <a:rPr lang="en-US" sz="2800" dirty="0" smtClean="0"/>
              <a:t> the entire vacation together are more likely to play the expensive golf course compared to golf consumers who </a:t>
            </a:r>
            <a:r>
              <a:rPr lang="en-US" sz="2800" dirty="0" smtClean="0">
                <a:solidFill>
                  <a:srgbClr val="FF0000"/>
                </a:solidFill>
              </a:rPr>
              <a:t>separate</a:t>
            </a:r>
            <a:r>
              <a:rPr lang="en-US" sz="2800" dirty="0" smtClean="0"/>
              <a:t> the decisions regarding how much to pay for each of the intermediate goods and golf.”</a:t>
            </a:r>
          </a:p>
          <a:p>
            <a:pPr>
              <a:buNone/>
            </a:pPr>
            <a:endParaRPr lang="en-US" sz="2800" dirty="0"/>
          </a:p>
          <a:p>
            <a:pPr>
              <a:buNone/>
            </a:pPr>
            <a:r>
              <a:rPr lang="en-US" sz="2800" dirty="0" smtClean="0"/>
              <a:t>*  This study acknowledges consumers </a:t>
            </a:r>
            <a:r>
              <a:rPr lang="en-US" sz="2800" i="1" dirty="0" smtClean="0">
                <a:solidFill>
                  <a:srgbClr val="FF0000"/>
                </a:solidFill>
              </a:rPr>
              <a:t>can</a:t>
            </a:r>
            <a:r>
              <a:rPr lang="en-US" sz="2800" dirty="0" smtClean="0"/>
              <a:t> either bundle or separate travel expenses from choice of golf course, but </a:t>
            </a:r>
            <a:r>
              <a:rPr lang="en-US" sz="2800" i="1" dirty="0" smtClean="0">
                <a:solidFill>
                  <a:srgbClr val="FF0000"/>
                </a:solidFill>
              </a:rPr>
              <a:t>will</a:t>
            </a:r>
            <a:r>
              <a:rPr lang="en-US" sz="2800" dirty="0" smtClean="0"/>
              <a:t> they ?</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502</TotalTime>
  <Words>1078</Words>
  <Application>Microsoft Office PowerPoint</Application>
  <PresentationFormat>On-screen Show (4:3)</PresentationFormat>
  <Paragraphs>235</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Case Study: Treatment of Travel Expenses by Golf Course Patrons:  Sunk or Bundled Costs and the First and Third Laws of Demand</vt:lpstr>
      <vt:lpstr>Background</vt:lpstr>
      <vt:lpstr>Background</vt:lpstr>
      <vt:lpstr>Background</vt:lpstr>
      <vt:lpstr>Background</vt:lpstr>
      <vt:lpstr>Alchian-Allen Theorem</vt:lpstr>
      <vt:lpstr>Supporting Studies</vt:lpstr>
      <vt:lpstr>Sunk or Bundled Costs</vt:lpstr>
      <vt:lpstr>THIS study</vt:lpstr>
      <vt:lpstr>Bundling studies</vt:lpstr>
      <vt:lpstr>Sunk or Bundled Costs</vt:lpstr>
      <vt:lpstr>First vs. Third Laws of Demand</vt:lpstr>
      <vt:lpstr>Assumptions/Methodology</vt:lpstr>
      <vt:lpstr>Results</vt:lpstr>
      <vt:lpstr>Results</vt:lpstr>
      <vt:lpstr>Results</vt:lpstr>
      <vt:lpstr>Conclusion</vt:lpstr>
      <vt:lpstr>PROPOSAL</vt:lpstr>
      <vt:lpstr>EXAMPLES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Treatment of Travel Expenses by Golf Course Patrons:  Sunk or Bundled Costs and the First and Third Laws of Demand</dc:title>
  <dc:creator>Denise Brennan</dc:creator>
  <cp:lastModifiedBy>Denise Brennan</cp:lastModifiedBy>
  <cp:revision>102</cp:revision>
  <dcterms:created xsi:type="dcterms:W3CDTF">2014-03-16T16:56:51Z</dcterms:created>
  <dcterms:modified xsi:type="dcterms:W3CDTF">2014-03-20T01:48:08Z</dcterms:modified>
</cp:coreProperties>
</file>