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97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4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90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0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697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7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0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7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5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3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5791200" cy="3352800"/>
          </a:xfrm>
        </p:spPr>
        <p:txBody>
          <a:bodyPr>
            <a:normAutofit/>
          </a:bodyPr>
          <a:lstStyle/>
          <a:p>
            <a:r>
              <a:rPr lang="en-US" sz="2800" dirty="0"/>
              <a:t>The underpayment of restricted players in north American sports leagues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C41705-DA45-40F3-8192-14E910ED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4C27A-19CD-4857-AEDD-5FDE4C83E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Reserve Clause in sports? –Now vs. 1970s</a:t>
            </a:r>
          </a:p>
          <a:p>
            <a:r>
              <a:rPr lang="en-US" dirty="0"/>
              <a:t>Experience-dependent: Journeymen vs. apprentices </a:t>
            </a:r>
          </a:p>
          <a:p>
            <a:r>
              <a:rPr lang="en-US" dirty="0"/>
              <a:t>Survey of the MLB, NFL, NBA: Surplus to owners!</a:t>
            </a:r>
          </a:p>
        </p:txBody>
      </p:sp>
    </p:spTree>
    <p:extLst>
      <p:ext uri="{BB962C8B-B14F-4D97-AF65-F5344CB8AC3E}">
        <p14:creationId xmlns:p14="http://schemas.microsoft.com/office/powerpoint/2010/main" val="355663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646CDA-C3DB-41A4-AE2D-CDE4B30699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Gerald Scully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F8A01-0097-4E90-965D-60BE8B786C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MRP by separating MP and MR</a:t>
            </a:r>
          </a:p>
          <a:p>
            <a:r>
              <a:rPr lang="en-US" dirty="0"/>
              <a:t>Issues: Player MP can be very interdependent. MR doesn’t account for fixed revenues, like TV contracts.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E8D4CD-3F50-45F2-BCD6-ED7D77ABE82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Free agent wages=MRP</a:t>
            </a:r>
          </a:p>
          <a:p>
            <a:r>
              <a:rPr lang="en-US" dirty="0"/>
              <a:t>Competitive bidding=efficient player allocation</a:t>
            </a:r>
          </a:p>
          <a:p>
            <a:r>
              <a:rPr lang="en-US" dirty="0"/>
              <a:t>Does not care where value  comes from (fixed or otherwise)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1DD930F-70AE-4639-B699-B425F0F51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Anthony </a:t>
            </a:r>
            <a:r>
              <a:rPr lang="en-US" dirty="0" err="1"/>
              <a:t>Krautmann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61AB7A-6960-46E4-8D3E-695324F5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study</a:t>
            </a:r>
          </a:p>
        </p:txBody>
      </p:sp>
    </p:spTree>
    <p:extLst>
      <p:ext uri="{BB962C8B-B14F-4D97-AF65-F5344CB8AC3E}">
        <p14:creationId xmlns:p14="http://schemas.microsoft.com/office/powerpoint/2010/main" val="292226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F7D4406-4BEF-487D-9408-EF26ACBE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7E5E46-CCC6-4DB2-A5C8-9DE9A09BEB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Wage equation</a:t>
            </a:r>
          </a:p>
          <a:p>
            <a:pPr>
              <a:lnSpc>
                <a:spcPct val="200000"/>
              </a:lnSpc>
            </a:pPr>
            <a:r>
              <a:rPr lang="en-US" dirty="0"/>
              <a:t>MRP equation</a:t>
            </a:r>
          </a:p>
          <a:p>
            <a:pPr>
              <a:lnSpc>
                <a:spcPct val="200000"/>
              </a:lnSpc>
            </a:pPr>
            <a:r>
              <a:rPr lang="en-US" dirty="0"/>
              <a:t>Surplus equation</a:t>
            </a:r>
          </a:p>
          <a:p>
            <a:pPr>
              <a:lnSpc>
                <a:spcPct val="200000"/>
              </a:lnSpc>
            </a:pPr>
            <a:r>
              <a:rPr lang="en-US" dirty="0"/>
              <a:t>Expected performance by sport</a:t>
            </a:r>
          </a:p>
          <a:p>
            <a:pPr>
              <a:lnSpc>
                <a:spcPct val="200000"/>
              </a:lnSpc>
            </a:pPr>
            <a:r>
              <a:rPr lang="en-US" dirty="0"/>
              <a:t>Starters vs. utility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1C789E2-5CF4-45EA-8624-239A86F256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2819400"/>
            <a:ext cx="3133725" cy="3333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D4DFA0-3B51-4373-9191-60308648E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317" y="3505200"/>
            <a:ext cx="2309812" cy="3941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FE6B20-1B06-4E29-A915-1802C00EA8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178549"/>
            <a:ext cx="2461994" cy="43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09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6439-D7E8-4000-B8AC-8E785EB98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EF0DA-827C-42B5-A88E-88E8B711DE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OPS (expected performance) tied to pay strongly</a:t>
            </a:r>
          </a:p>
          <a:p>
            <a:r>
              <a:rPr lang="en-US" dirty="0"/>
              <a:t>Utility players get paid less</a:t>
            </a:r>
          </a:p>
          <a:p>
            <a:r>
              <a:rPr lang="en-US" dirty="0"/>
              <a:t>Apprentice less than 20% of MRP, journeyman 80%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71083C-DE73-47FA-AAC9-D1981C2158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47186" y="2638044"/>
            <a:ext cx="3901515" cy="310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43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E3AE-D56C-4AEA-98C9-F65EEE093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49B7-A3C9-4591-8677-CB387FC5AD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Only offensive players evaluated</a:t>
            </a:r>
          </a:p>
          <a:p>
            <a:r>
              <a:rPr lang="en-US" dirty="0"/>
              <a:t>Different definition of starters because of subbing in football</a:t>
            </a:r>
          </a:p>
          <a:p>
            <a:r>
              <a:rPr lang="en-US" dirty="0"/>
              <a:t>Apprentice gets 50% MRP, journeyman 75%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ACD70E-AE35-4820-A46F-39885D4B1A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78214" y="2638044"/>
            <a:ext cx="3808379" cy="292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26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6B10-4297-4037-9C14-DAE1AE885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279FB-8466-4EC7-9B5C-20EC802E47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NBA EFF used as performance metric (includes position differences)</a:t>
            </a:r>
          </a:p>
          <a:p>
            <a:r>
              <a:rPr lang="en-US" dirty="0"/>
              <a:t>Most apprentice players bound to CBA contract amount per draft pick</a:t>
            </a:r>
          </a:p>
          <a:p>
            <a:r>
              <a:rPr lang="en-US" dirty="0"/>
              <a:t>Apprentices 66% of MRP</a:t>
            </a:r>
          </a:p>
          <a:p>
            <a:r>
              <a:rPr lang="en-US" dirty="0"/>
              <a:t>Rise in salary 300% for 2 </a:t>
            </a:r>
            <a:r>
              <a:rPr lang="en-US" dirty="0" err="1"/>
              <a:t>std</a:t>
            </a:r>
            <a:r>
              <a:rPr lang="en-US" dirty="0"/>
              <a:t> dev from mean point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ECC64E1-1A48-4EAD-B252-E6357E6F42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90262" y="2638044"/>
            <a:ext cx="4090995" cy="310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5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ED2AD4A-D706-4BA5-81F1-46900123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SURPLUS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A180B57-9D24-4FC2-B624-352921C8A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1953" y="2362200"/>
            <a:ext cx="506593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5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D12821-FF42-4CF1-96F8-00756447E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6164285-DBFE-4FC7-9A0E-B76393E3D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020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136</TotalTime>
  <Words>206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Parcel</vt:lpstr>
      <vt:lpstr>The underpayment of restricted players in north American sports leagues</vt:lpstr>
      <vt:lpstr>Background</vt:lpstr>
      <vt:lpstr>History of study</vt:lpstr>
      <vt:lpstr>Methodology</vt:lpstr>
      <vt:lpstr>MLB</vt:lpstr>
      <vt:lpstr>NFL</vt:lpstr>
      <vt:lpstr>NBA</vt:lpstr>
      <vt:lpstr>SURPLUS</vt:lpstr>
      <vt:lpstr>Questions?</vt:lpstr>
    </vt:vector>
  </TitlesOfParts>
  <Company>Schindler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underpayment of restricted players in north American sports leagues</dc:title>
  <dc:creator>Darryl Blain</dc:creator>
  <cp:lastModifiedBy>Darryl Blain</cp:lastModifiedBy>
  <cp:revision>10</cp:revision>
  <dcterms:created xsi:type="dcterms:W3CDTF">2018-02-13T19:53:50Z</dcterms:created>
  <dcterms:modified xsi:type="dcterms:W3CDTF">2018-02-13T23:43:11Z</dcterms:modified>
</cp:coreProperties>
</file>