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J Bonatakis" initials="MJB" lastIdx="1" clrIdx="0">
    <p:extLst>
      <p:ext uri="{19B8F6BF-5375-455C-9EA6-DF929625EA0E}">
        <p15:presenceInfo xmlns:p15="http://schemas.microsoft.com/office/powerpoint/2012/main" userId="S-1-5-21-3443049147-1905892195-2501515390-980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047" autoAdjust="0"/>
  </p:normalViewPr>
  <p:slideViewPr>
    <p:cSldViewPr snapToGrid="0">
      <p:cViewPr varScale="1">
        <p:scale>
          <a:sx n="73" d="100"/>
          <a:sy n="73" d="100"/>
        </p:scale>
        <p:origin x="10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44C2-C38B-48E9-8532-34F58A924194}" type="datetimeFigureOut">
              <a:rPr lang="en-US" smtClean="0"/>
              <a:t>3/19/2018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95A3C-3287-41F4-B747-7423C8F0A666}" type="slidenum">
              <a:rPr lang="en-US" smtClean="0"/>
              <a:t>‹#›</a:t>
            </a:fld>
            <a:endParaRPr lang="en-US"/>
          </a:p>
        </p:txBody>
      </p:sp>
    </p:spTree>
    <p:extLst>
      <p:ext uri="{BB962C8B-B14F-4D97-AF65-F5344CB8AC3E}">
        <p14:creationId xmlns:p14="http://schemas.microsoft.com/office/powerpoint/2010/main" val="843165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Stadium advocated will argue that new</a:t>
            </a:r>
            <a:r>
              <a:rPr lang="en-US" baseline="0" dirty="0" smtClean="0"/>
              <a:t> teams and stadiums will drive up the money spent on food and beverages, hotels, and consumer items (souvenirs and team paraphernalia) will drive up the need for employees in the area  </a:t>
            </a:r>
          </a:p>
          <a:p>
            <a:endParaRPr lang="en-US" baseline="0" dirty="0" smtClean="0"/>
          </a:p>
          <a:p>
            <a:r>
              <a:rPr lang="en-US" baseline="0" dirty="0" smtClean="0"/>
              <a:t>Anti stadium – substitute going to sporting events for movies, eating out, bowling etc. having a negative effect. </a:t>
            </a:r>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3</a:t>
            </a:fld>
            <a:endParaRPr lang="en-US"/>
          </a:p>
        </p:txBody>
      </p:sp>
    </p:spTree>
    <p:extLst>
      <p:ext uri="{BB962C8B-B14F-4D97-AF65-F5344CB8AC3E}">
        <p14:creationId xmlns:p14="http://schemas.microsoft.com/office/powerpoint/2010/main" val="370014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pro-</a:t>
            </a:r>
            <a:r>
              <a:rPr lang="en-US" baseline="0" dirty="0" smtClean="0"/>
              <a:t>stadium argument is correct employment and earnings in each of these sectors should be higher with professional sports than with out it.</a:t>
            </a:r>
          </a:p>
          <a:p>
            <a:r>
              <a:rPr lang="en-US" baseline="0" dirty="0" smtClean="0"/>
              <a:t>If the anti-stadium argument is correct then one might find decreases in the earning and employment at hotels, bars, etc.  </a:t>
            </a:r>
          </a:p>
          <a:p>
            <a:r>
              <a:rPr lang="en-US" baseline="0" dirty="0" smtClean="0"/>
              <a:t>Several previous studies found no evidence that professional sports teams, stadiums and arenas created jobs in the Metropolitan Statistical Areas – some found it increases jobs other found it increased – some found positive impacts on some sectors where others found negative – most do not take a closer look at these sectors </a:t>
            </a:r>
          </a:p>
          <a:p>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4</a:t>
            </a:fld>
            <a:endParaRPr lang="en-US"/>
          </a:p>
        </p:txBody>
      </p:sp>
    </p:spTree>
    <p:extLst>
      <p:ext uri="{BB962C8B-B14F-4D97-AF65-F5344CB8AC3E}">
        <p14:creationId xmlns:p14="http://schemas.microsoft.com/office/powerpoint/2010/main" val="681412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analyzing</a:t>
            </a:r>
            <a:r>
              <a:rPr lang="en-US" baseline="0" dirty="0" smtClean="0"/>
              <a:t> the data we have enough info to analyze the impact of professional sports on wages but not employment, in two sub sectors of the survives and retail sectors. Hotels and Eating and drinking places</a:t>
            </a:r>
          </a:p>
          <a:p>
            <a:endParaRPr lang="en-US" baseline="0" dirty="0" smtClean="0"/>
          </a:p>
          <a:p>
            <a:r>
              <a:rPr lang="en-US" baseline="0" dirty="0" smtClean="0"/>
              <a:t>Eating and drinking the most relevant- the idea that if you're going to a game you're going to stop at a local restaurant before or stay at a hotel </a:t>
            </a:r>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5</a:t>
            </a:fld>
            <a:endParaRPr lang="en-US"/>
          </a:p>
        </p:txBody>
      </p:sp>
    </p:spTree>
    <p:extLst>
      <p:ext uri="{BB962C8B-B14F-4D97-AF65-F5344CB8AC3E}">
        <p14:creationId xmlns:p14="http://schemas.microsoft.com/office/powerpoint/2010/main" val="230320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formula used </a:t>
            </a:r>
          </a:p>
          <a:p>
            <a:endParaRPr lang="en-US" dirty="0" smtClean="0"/>
          </a:p>
          <a:p>
            <a:r>
              <a:rPr lang="en-US" dirty="0" smtClean="0"/>
              <a:t>They first looked at liner reduced form models</a:t>
            </a:r>
            <a:r>
              <a:rPr lang="en-US" baseline="0" dirty="0" smtClean="0"/>
              <a:t> of determination of wages and employment take the general form above </a:t>
            </a:r>
          </a:p>
          <a:p>
            <a:endParaRPr lang="en-US" baseline="0" dirty="0" smtClean="0"/>
          </a:p>
          <a:p>
            <a:r>
              <a:rPr lang="en-US" baseline="0" dirty="0" smtClean="0"/>
              <a:t>Both vectors look at 37 cities that were home to professional football, basketball or baseball franchises currently or in the past 30 years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Solving for unknown parameters </a:t>
            </a:r>
            <a:r>
              <a:rPr lang="en-US" i="1" dirty="0" err="1" smtClean="0"/>
              <a:t>Bj</a:t>
            </a:r>
            <a:r>
              <a:rPr lang="en-US" i="1" dirty="0" smtClean="0"/>
              <a:t> and  </a:t>
            </a:r>
            <a:r>
              <a:rPr lang="en-US" i="1" dirty="0" err="1" smtClean="0"/>
              <a:t>Yj</a:t>
            </a:r>
            <a:r>
              <a:rPr lang="en-US" i="1" dirty="0" smtClean="0"/>
              <a:t> for each dependent variable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Regression chooses to exclude, on field success and attendance.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smtClean="0"/>
          </a:p>
          <a:p>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6</a:t>
            </a:fld>
            <a:endParaRPr lang="en-US"/>
          </a:p>
        </p:txBody>
      </p:sp>
    </p:spTree>
    <p:extLst>
      <p:ext uri="{BB962C8B-B14F-4D97-AF65-F5344CB8AC3E}">
        <p14:creationId xmlns:p14="http://schemas.microsoft.com/office/powerpoint/2010/main" val="112001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used,</a:t>
            </a:r>
            <a:r>
              <a:rPr lang="en-US" baseline="0" dirty="0" smtClean="0"/>
              <a:t> looking at the three major sports, football, basketball and baseball</a:t>
            </a:r>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7</a:t>
            </a:fld>
            <a:endParaRPr lang="en-US"/>
          </a:p>
        </p:txBody>
      </p:sp>
    </p:spTree>
    <p:extLst>
      <p:ext uri="{BB962C8B-B14F-4D97-AF65-F5344CB8AC3E}">
        <p14:creationId xmlns:p14="http://schemas.microsoft.com/office/powerpoint/2010/main" val="3517169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a:p>
            <a:r>
              <a:rPr lang="en-US" dirty="0" smtClean="0"/>
              <a:t>Almost all have a negative correlation</a:t>
            </a:r>
            <a:r>
              <a:rPr lang="en-US" baseline="0" dirty="0" smtClean="0"/>
              <a:t>, net loss of over 1800 jobs in retail, 1900 in service etc. -&gt; will rise in earning in amusement but this includes the players  </a:t>
            </a:r>
          </a:p>
          <a:p>
            <a:endParaRPr lang="en-US" baseline="0" dirty="0" smtClean="0"/>
          </a:p>
          <a:p>
            <a:r>
              <a:rPr lang="en-US" baseline="0" dirty="0" smtClean="0"/>
              <a:t>Football teams have 53 person rosters – paying their team a lot more than a basketball (12) team/ baseball (25) team</a:t>
            </a:r>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9</a:t>
            </a:fld>
            <a:endParaRPr lang="en-US"/>
          </a:p>
        </p:txBody>
      </p:sp>
    </p:spTree>
    <p:extLst>
      <p:ext uri="{BB962C8B-B14F-4D97-AF65-F5344CB8AC3E}">
        <p14:creationId xmlns:p14="http://schemas.microsoft.com/office/powerpoint/2010/main" val="2243560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Negative</a:t>
            </a:r>
            <a:r>
              <a:rPr lang="en-US" baseline="0" dirty="0" smtClean="0"/>
              <a:t> in 25 of the 37in services</a:t>
            </a:r>
          </a:p>
          <a:p>
            <a:r>
              <a:rPr lang="en-US" baseline="0" dirty="0" smtClean="0"/>
              <a:t>Retail 28 of 37</a:t>
            </a:r>
          </a:p>
          <a:p>
            <a:r>
              <a:rPr lang="en-US" baseline="0" dirty="0" smtClean="0"/>
              <a:t>Eat/ Drink 35 of 37</a:t>
            </a:r>
          </a:p>
          <a:p>
            <a:r>
              <a:rPr lang="en-US" baseline="0" dirty="0" smtClean="0"/>
              <a:t>Amusement has a lot of positive because that’s where the sports fall under</a:t>
            </a:r>
          </a:p>
          <a:p>
            <a:r>
              <a:rPr lang="en-US" baseline="0" dirty="0" smtClean="0"/>
              <a:t>Hotels 7 of 19 are negative </a:t>
            </a:r>
            <a:endParaRPr lang="en-US" dirty="0"/>
          </a:p>
        </p:txBody>
      </p:sp>
      <p:sp>
        <p:nvSpPr>
          <p:cNvPr id="4" name="Slide Number Placeholder 3"/>
          <p:cNvSpPr>
            <a:spLocks noGrp="1"/>
          </p:cNvSpPr>
          <p:nvPr>
            <p:ph type="sldNum" sz="quarter" idx="10"/>
          </p:nvPr>
        </p:nvSpPr>
        <p:spPr/>
        <p:txBody>
          <a:bodyPr/>
          <a:lstStyle/>
          <a:p>
            <a:fld id="{27295A3C-3287-41F4-B747-7423C8F0A666}" type="slidenum">
              <a:rPr lang="en-US" smtClean="0"/>
              <a:t>10</a:t>
            </a:fld>
            <a:endParaRPr lang="en-US"/>
          </a:p>
        </p:txBody>
      </p:sp>
    </p:spTree>
    <p:extLst>
      <p:ext uri="{BB962C8B-B14F-4D97-AF65-F5344CB8AC3E}">
        <p14:creationId xmlns:p14="http://schemas.microsoft.com/office/powerpoint/2010/main" val="239071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51A7E-9885-4783-A10D-9429D24ECB29}"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4204636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51A7E-9885-4783-A10D-9429D24ECB29}"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83072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51A7E-9885-4783-A10D-9429D24ECB29}"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89784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51A7E-9885-4783-A10D-9429D24ECB29}"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56088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651A7E-9885-4783-A10D-9429D24ECB29}"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345989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51A7E-9885-4783-A10D-9429D24ECB29}"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108604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51A7E-9885-4783-A10D-9429D24ECB29}" type="datetimeFigureOut">
              <a:rPr lang="en-US" smtClean="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199262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51A7E-9885-4783-A10D-9429D24ECB29}" type="datetimeFigureOut">
              <a:rPr lang="en-US" smtClean="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426585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51A7E-9885-4783-A10D-9429D24ECB29}" type="datetimeFigureOut">
              <a:rPr lang="en-US" smtClean="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174356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651A7E-9885-4783-A10D-9429D24ECB29}"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301079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651A7E-9885-4783-A10D-9429D24ECB29}"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624DC-A470-41F6-A0F7-301D2E4D46BD}" type="slidenum">
              <a:rPr lang="en-US" smtClean="0"/>
              <a:t>‹#›</a:t>
            </a:fld>
            <a:endParaRPr lang="en-US"/>
          </a:p>
        </p:txBody>
      </p:sp>
    </p:spTree>
    <p:extLst>
      <p:ext uri="{BB962C8B-B14F-4D97-AF65-F5344CB8AC3E}">
        <p14:creationId xmlns:p14="http://schemas.microsoft.com/office/powerpoint/2010/main" val="3122547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51A7E-9885-4783-A10D-9429D24ECB29}" type="datetimeFigureOut">
              <a:rPr lang="en-US" smtClean="0"/>
              <a:t>3/19/2018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624DC-A470-41F6-A0F7-301D2E4D46BD}" type="slidenum">
              <a:rPr lang="en-US" smtClean="0"/>
              <a:t>‹#›</a:t>
            </a:fld>
            <a:endParaRPr lang="en-US"/>
          </a:p>
        </p:txBody>
      </p:sp>
    </p:spTree>
    <p:extLst>
      <p:ext uri="{BB962C8B-B14F-4D97-AF65-F5344CB8AC3E}">
        <p14:creationId xmlns:p14="http://schemas.microsoft.com/office/powerpoint/2010/main" val="246633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011" y="1392329"/>
            <a:ext cx="11199223" cy="2387600"/>
          </a:xfrm>
        </p:spPr>
        <p:txBody>
          <a:bodyPr>
            <a:normAutofit fontScale="90000"/>
          </a:bodyPr>
          <a:lstStyle/>
          <a:p>
            <a:r>
              <a:rPr lang="en-US" dirty="0" smtClean="0"/>
              <a:t>The Effect of Professional Sports on Earnings and Employment in the Services and Retail Sectors in US cities</a:t>
            </a:r>
            <a:endParaRPr lang="en-US" dirty="0"/>
          </a:p>
        </p:txBody>
      </p:sp>
      <p:sp>
        <p:nvSpPr>
          <p:cNvPr id="3" name="Subtitle 2"/>
          <p:cNvSpPr>
            <a:spLocks noGrp="1"/>
          </p:cNvSpPr>
          <p:nvPr>
            <p:ph type="subTitle" idx="1"/>
          </p:nvPr>
        </p:nvSpPr>
        <p:spPr>
          <a:xfrm>
            <a:off x="1445623" y="4620941"/>
            <a:ext cx="9144000" cy="1655762"/>
          </a:xfrm>
        </p:spPr>
        <p:txBody>
          <a:bodyPr/>
          <a:lstStyle/>
          <a:p>
            <a:r>
              <a:rPr lang="en-US" dirty="0" smtClean="0"/>
              <a:t>By Dennis Coates and Brad Humphreys</a:t>
            </a:r>
          </a:p>
          <a:p>
            <a:r>
              <a:rPr lang="en-US" dirty="0" smtClean="0"/>
              <a:t>Presented by: Mary Bonatakis</a:t>
            </a:r>
            <a:endParaRPr lang="en-US" dirty="0"/>
          </a:p>
        </p:txBody>
      </p:sp>
    </p:spTree>
    <p:extLst>
      <p:ext uri="{BB962C8B-B14F-4D97-AF65-F5344CB8AC3E}">
        <p14:creationId xmlns:p14="http://schemas.microsoft.com/office/powerpoint/2010/main" val="3998811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186417" y="168165"/>
            <a:ext cx="5440441" cy="6530043"/>
          </a:xfrm>
          <a:prstGeom prst="rect">
            <a:avLst/>
          </a:prstGeom>
        </p:spPr>
      </p:pic>
    </p:spTree>
    <p:extLst>
      <p:ext uri="{BB962C8B-B14F-4D97-AF65-F5344CB8AC3E}">
        <p14:creationId xmlns:p14="http://schemas.microsoft.com/office/powerpoint/2010/main" val="2546513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Test</a:t>
            </a:r>
            <a:endParaRPr lang="en-US" dirty="0"/>
          </a:p>
        </p:txBody>
      </p:sp>
      <p:sp>
        <p:nvSpPr>
          <p:cNvPr id="3" name="Content Placeholder 2"/>
          <p:cNvSpPr>
            <a:spLocks noGrp="1"/>
          </p:cNvSpPr>
          <p:nvPr>
            <p:ph idx="1"/>
          </p:nvPr>
        </p:nvSpPr>
        <p:spPr/>
        <p:txBody>
          <a:bodyPr/>
          <a:lstStyle/>
          <a:p>
            <a:r>
              <a:rPr lang="en-US" dirty="0" smtClean="0"/>
              <a:t>Dennis Coates and Brad Humphreys’ took into account how the dependent variables could make their regression bias and not accurate </a:t>
            </a:r>
            <a:endParaRPr lang="en-US" dirty="0"/>
          </a:p>
          <a:p>
            <a:r>
              <a:rPr lang="en-US" dirty="0" smtClean="0"/>
              <a:t>In order to ensure their results were correct they ran several other test using alternative specifications of control variables. </a:t>
            </a:r>
          </a:p>
          <a:p>
            <a:r>
              <a:rPr lang="en-US" dirty="0" smtClean="0"/>
              <a:t>After preforming these test they found very similar results, and there is only one specification that shows sports having generally positive effects on employment and earnings (this result suffers from omitted variable bias) </a:t>
            </a:r>
          </a:p>
        </p:txBody>
      </p:sp>
    </p:spTree>
    <p:extLst>
      <p:ext uri="{BB962C8B-B14F-4D97-AF65-F5344CB8AC3E}">
        <p14:creationId xmlns:p14="http://schemas.microsoft.com/office/powerpoint/2010/main" val="1499398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lstStyle/>
          <a:p>
            <a:r>
              <a:rPr lang="en-US" dirty="0" smtClean="0"/>
              <a:t>Professional sports has a small positive effect on the Amusement and Recreation sector, but this positive effect is offset by a decrease in both earnings and employment in other sectors. </a:t>
            </a:r>
          </a:p>
          <a:p>
            <a:r>
              <a:rPr lang="en-US" dirty="0" smtClean="0"/>
              <a:t>The direct spending on sports does not lead to additional earnings in other sectors of the economy like restaurants, bars and hotels. </a:t>
            </a:r>
          </a:p>
          <a:p>
            <a:r>
              <a:rPr lang="en-US" dirty="0" smtClean="0"/>
              <a:t>Spending on sports lead to a substitution in other related areas</a:t>
            </a:r>
          </a:p>
          <a:p>
            <a:r>
              <a:rPr lang="en-US" dirty="0" smtClean="0"/>
              <a:t>Sheds a new light on the reason professional sports reduce the level of income in cities. </a:t>
            </a:r>
            <a:endParaRPr lang="en-US" dirty="0"/>
          </a:p>
        </p:txBody>
      </p:sp>
    </p:spTree>
    <p:extLst>
      <p:ext uri="{BB962C8B-B14F-4D97-AF65-F5344CB8AC3E}">
        <p14:creationId xmlns:p14="http://schemas.microsoft.com/office/powerpoint/2010/main" val="1527954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752" y="2362091"/>
            <a:ext cx="10515600" cy="1325563"/>
          </a:xfrm>
        </p:spPr>
        <p:txBody>
          <a:bodyPr/>
          <a:lstStyle/>
          <a:p>
            <a:r>
              <a:rPr lang="en-US" dirty="0" smtClean="0"/>
              <a:t>Thank you for listening! Questions? </a:t>
            </a:r>
            <a:endParaRPr lang="en-US" dirty="0"/>
          </a:p>
        </p:txBody>
      </p:sp>
    </p:spTree>
    <p:extLst>
      <p:ext uri="{BB962C8B-B14F-4D97-AF65-F5344CB8AC3E}">
        <p14:creationId xmlns:p14="http://schemas.microsoft.com/office/powerpoint/2010/main" val="421599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lstStyle/>
          <a:p>
            <a:pPr marL="0" indent="0">
              <a:buNone/>
            </a:pPr>
            <a:r>
              <a:rPr lang="en-US" dirty="0" smtClean="0"/>
              <a:t>To explore the impact of professional sports teams and stadiums on employment and earnings in specific sectors in US cities. Explaining the negative total economic impact of sports. </a:t>
            </a:r>
            <a:endParaRPr lang="en-US" dirty="0"/>
          </a:p>
        </p:txBody>
      </p:sp>
    </p:spTree>
    <p:extLst>
      <p:ext uri="{BB962C8B-B14F-4D97-AF65-F5344CB8AC3E}">
        <p14:creationId xmlns:p14="http://schemas.microsoft.com/office/powerpoint/2010/main" val="2885784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Pros/Cons before research  </a:t>
            </a:r>
            <a:endParaRPr lang="en-US" dirty="0"/>
          </a:p>
        </p:txBody>
      </p:sp>
      <p:sp>
        <p:nvSpPr>
          <p:cNvPr id="3" name="Content Placeholder 2"/>
          <p:cNvSpPr>
            <a:spLocks noGrp="1"/>
          </p:cNvSpPr>
          <p:nvPr>
            <p:ph idx="1"/>
          </p:nvPr>
        </p:nvSpPr>
        <p:spPr/>
        <p:txBody>
          <a:bodyPr/>
          <a:lstStyle/>
          <a:p>
            <a:r>
              <a:rPr lang="en-US" dirty="0" smtClean="0"/>
              <a:t>Pros </a:t>
            </a:r>
          </a:p>
          <a:p>
            <a:pPr lvl="1"/>
            <a:r>
              <a:rPr lang="en-US" dirty="0" smtClean="0"/>
              <a:t>Potential increases in employment, income, other benefits  </a:t>
            </a:r>
          </a:p>
          <a:p>
            <a:pPr lvl="1"/>
            <a:r>
              <a:rPr lang="en-US" dirty="0" smtClean="0"/>
              <a:t>Receive substantial government subsidies</a:t>
            </a:r>
          </a:p>
          <a:p>
            <a:r>
              <a:rPr lang="en-US" dirty="0" smtClean="0"/>
              <a:t>Cons </a:t>
            </a:r>
          </a:p>
          <a:p>
            <a:pPr lvl="1"/>
            <a:r>
              <a:rPr lang="en-US" dirty="0" smtClean="0"/>
              <a:t>Spending and income are limited </a:t>
            </a:r>
          </a:p>
          <a:p>
            <a:pPr lvl="1"/>
            <a:r>
              <a:rPr lang="en-US" dirty="0" smtClean="0"/>
              <a:t>Spending on sports substitute for spending on other types of entertainment and goods</a:t>
            </a:r>
          </a:p>
          <a:p>
            <a:pPr lvl="1"/>
            <a:endParaRPr lang="en-US" dirty="0"/>
          </a:p>
        </p:txBody>
      </p:sp>
    </p:spTree>
    <p:extLst>
      <p:ext uri="{BB962C8B-B14F-4D97-AF65-F5344CB8AC3E}">
        <p14:creationId xmlns:p14="http://schemas.microsoft.com/office/powerpoint/2010/main" val="935064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The relationship between the sports environment and the employment and earnings of workers in those sectors</a:t>
            </a:r>
          </a:p>
          <a:p>
            <a:r>
              <a:rPr lang="en-US" dirty="0" smtClean="0"/>
              <a:t>Linking the sports environment to, eating and drinking establishments, hotels and lodging, amusements and recreation, and broad service and retail sectors  </a:t>
            </a:r>
          </a:p>
          <a:p>
            <a:r>
              <a:rPr lang="en-US" dirty="0" smtClean="0"/>
              <a:t>Professional sports fall under amusement and recreation, along with theaters, bowling, amusement parks, arcades etc.  </a:t>
            </a:r>
          </a:p>
          <a:p>
            <a:r>
              <a:rPr lang="en-US" dirty="0" smtClean="0"/>
              <a:t>This research will provide evidence that professional sports actually reduce local income</a:t>
            </a:r>
          </a:p>
          <a:p>
            <a:endParaRPr lang="en-US" dirty="0" smtClean="0"/>
          </a:p>
          <a:p>
            <a:endParaRPr lang="en-US" dirty="0"/>
          </a:p>
        </p:txBody>
      </p:sp>
    </p:spTree>
    <p:extLst>
      <p:ext uri="{BB962C8B-B14F-4D97-AF65-F5344CB8AC3E}">
        <p14:creationId xmlns:p14="http://schemas.microsoft.com/office/powerpoint/2010/main" val="3528003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Sectors </a:t>
            </a:r>
            <a:endParaRPr lang="en-US" dirty="0"/>
          </a:p>
        </p:txBody>
      </p:sp>
      <p:sp>
        <p:nvSpPr>
          <p:cNvPr id="3" name="Content Placeholder 2"/>
          <p:cNvSpPr>
            <a:spLocks noGrp="1"/>
          </p:cNvSpPr>
          <p:nvPr>
            <p:ph idx="1"/>
          </p:nvPr>
        </p:nvSpPr>
        <p:spPr/>
        <p:txBody>
          <a:bodyPr/>
          <a:lstStyle/>
          <a:p>
            <a:r>
              <a:rPr lang="en-US" dirty="0" smtClean="0"/>
              <a:t>The analysis focuses on the effect of professional sports franchises and stadiums on labor market activity in several specific sectors of the economies of US cities. </a:t>
            </a:r>
          </a:p>
          <a:p>
            <a:r>
              <a:rPr lang="en-US" dirty="0" smtClean="0"/>
              <a:t>Taking a closer look at Services and Retail sectors, specifically:</a:t>
            </a:r>
          </a:p>
          <a:p>
            <a:pPr lvl="1"/>
            <a:r>
              <a:rPr lang="en-US" dirty="0" smtClean="0"/>
              <a:t>Amusements and Recreation Services  </a:t>
            </a:r>
          </a:p>
          <a:p>
            <a:pPr lvl="1"/>
            <a:r>
              <a:rPr lang="en-US" dirty="0" smtClean="0"/>
              <a:t>Hotels and other Lodging Places </a:t>
            </a:r>
          </a:p>
          <a:p>
            <a:pPr lvl="1"/>
            <a:r>
              <a:rPr lang="en-US" dirty="0" smtClean="0"/>
              <a:t>Eating and Drinking places</a:t>
            </a:r>
          </a:p>
          <a:p>
            <a:endParaRPr lang="en-US" dirty="0" smtClean="0"/>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082295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Determination of wages and employment in local labor markets </a:t>
            </a:r>
            <a:endParaRPr lang="en-US" dirty="0"/>
          </a:p>
        </p:txBody>
      </p:sp>
      <p:pic>
        <p:nvPicPr>
          <p:cNvPr id="4" name="Picture 3"/>
          <p:cNvPicPr>
            <a:picLocks noChangeAspect="1"/>
          </p:cNvPicPr>
          <p:nvPr/>
        </p:nvPicPr>
        <p:blipFill>
          <a:blip r:embed="rId3"/>
          <a:stretch>
            <a:fillRect/>
          </a:stretch>
        </p:blipFill>
        <p:spPr>
          <a:xfrm>
            <a:off x="641832" y="2133601"/>
            <a:ext cx="4826831" cy="952664"/>
          </a:xfrm>
          <a:prstGeom prst="rect">
            <a:avLst/>
          </a:prstGeom>
        </p:spPr>
      </p:pic>
      <p:sp>
        <p:nvSpPr>
          <p:cNvPr id="5" name="TextBox 4"/>
          <p:cNvSpPr txBox="1"/>
          <p:nvPr/>
        </p:nvSpPr>
        <p:spPr>
          <a:xfrm>
            <a:off x="5738648" y="2133601"/>
            <a:ext cx="5749159" cy="4093428"/>
          </a:xfrm>
          <a:prstGeom prst="rect">
            <a:avLst/>
          </a:prstGeom>
          <a:noFill/>
        </p:spPr>
        <p:txBody>
          <a:bodyPr wrap="square" rtlCol="0">
            <a:spAutoFit/>
          </a:bodyPr>
          <a:lstStyle/>
          <a:p>
            <a:r>
              <a:rPr lang="en-US" sz="2000" i="1" dirty="0"/>
              <a:t>t</a:t>
            </a:r>
            <a:r>
              <a:rPr lang="en-US" sz="2000" dirty="0" smtClean="0"/>
              <a:t> = indexes time</a:t>
            </a:r>
          </a:p>
          <a:p>
            <a:r>
              <a:rPr lang="en-US" sz="2000" i="1" dirty="0" smtClean="0"/>
              <a:t>i</a:t>
            </a:r>
            <a:r>
              <a:rPr lang="en-US" sz="2000" dirty="0" smtClean="0"/>
              <a:t> = indexes MSAs</a:t>
            </a:r>
          </a:p>
          <a:p>
            <a:r>
              <a:rPr lang="en-US" sz="2000" i="1" dirty="0" smtClean="0"/>
              <a:t>j</a:t>
            </a:r>
            <a:r>
              <a:rPr lang="en-US" sz="2000" dirty="0" smtClean="0"/>
              <a:t>  = dependent variables of interest: wages in Services, Retail, Hotels, Amusements/Recreation, Eating/Drinking and employment in Services and Retail </a:t>
            </a:r>
          </a:p>
          <a:p>
            <a:r>
              <a:rPr lang="en-US" sz="2000" i="1" dirty="0" smtClean="0"/>
              <a:t>X &amp; Z </a:t>
            </a:r>
            <a:r>
              <a:rPr lang="en-US" sz="2000" dirty="0" smtClean="0"/>
              <a:t>= vectors of explanatory variables, capture the effect of two different types of factors on earnings and wages in the cities being samples.</a:t>
            </a:r>
          </a:p>
          <a:p>
            <a:r>
              <a:rPr lang="en-US" sz="2000" i="1" dirty="0" smtClean="0"/>
              <a:t>X </a:t>
            </a:r>
            <a:r>
              <a:rPr lang="en-US" sz="2000" dirty="0" smtClean="0"/>
              <a:t>= the general economic climate in each city over a sample period</a:t>
            </a:r>
          </a:p>
          <a:p>
            <a:r>
              <a:rPr lang="en-US" sz="2000" i="1" dirty="0" smtClean="0"/>
              <a:t>Z</a:t>
            </a:r>
            <a:r>
              <a:rPr lang="en-US" sz="2000" dirty="0" smtClean="0"/>
              <a:t> = captures the “sports environment” in each city and year </a:t>
            </a:r>
            <a:endParaRPr lang="en-US" sz="2000" dirty="0"/>
          </a:p>
        </p:txBody>
      </p:sp>
      <p:sp>
        <p:nvSpPr>
          <p:cNvPr id="7" name="TextBox 6"/>
          <p:cNvSpPr txBox="1"/>
          <p:nvPr/>
        </p:nvSpPr>
        <p:spPr>
          <a:xfrm>
            <a:off x="7231117" y="6023611"/>
            <a:ext cx="3573517"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836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75581" y="210206"/>
            <a:ext cx="7602915" cy="6562742"/>
          </a:xfrm>
          <a:prstGeom prst="rect">
            <a:avLst/>
          </a:prstGeom>
        </p:spPr>
      </p:pic>
    </p:spTree>
    <p:extLst>
      <p:ext uri="{BB962C8B-B14F-4D97-AF65-F5344CB8AC3E}">
        <p14:creationId xmlns:p14="http://schemas.microsoft.com/office/powerpoint/2010/main" val="2666974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 </a:t>
            </a:r>
            <a:endParaRPr lang="en-US" dirty="0"/>
          </a:p>
        </p:txBody>
      </p:sp>
      <p:sp>
        <p:nvSpPr>
          <p:cNvPr id="3" name="Content Placeholder 2"/>
          <p:cNvSpPr>
            <a:spLocks noGrp="1"/>
          </p:cNvSpPr>
          <p:nvPr>
            <p:ph idx="1"/>
          </p:nvPr>
        </p:nvSpPr>
        <p:spPr/>
        <p:txBody>
          <a:bodyPr/>
          <a:lstStyle/>
          <a:p>
            <a:r>
              <a:rPr lang="en-US" dirty="0" smtClean="0"/>
              <a:t>Looking at regressions form 7 different dependent variables: </a:t>
            </a:r>
          </a:p>
          <a:p>
            <a:pPr lvl="1"/>
            <a:r>
              <a:rPr lang="en-US" dirty="0" smtClean="0"/>
              <a:t>Employment in the Service Sector</a:t>
            </a:r>
          </a:p>
          <a:p>
            <a:pPr lvl="1"/>
            <a:r>
              <a:rPr lang="en-US" dirty="0" smtClean="0"/>
              <a:t>Employment in the Retail Sector</a:t>
            </a:r>
          </a:p>
          <a:p>
            <a:pPr lvl="1"/>
            <a:r>
              <a:rPr lang="en-US" dirty="0" smtClean="0"/>
              <a:t>Wages per employee in Eating and Drinking Establishments </a:t>
            </a:r>
          </a:p>
          <a:p>
            <a:pPr lvl="1"/>
            <a:r>
              <a:rPr lang="en-US" dirty="0" smtClean="0"/>
              <a:t> Wages per employee in hotels</a:t>
            </a:r>
          </a:p>
          <a:p>
            <a:pPr lvl="1"/>
            <a:r>
              <a:rPr lang="en-US" dirty="0" smtClean="0"/>
              <a:t>Wages per employee in </a:t>
            </a:r>
            <a:r>
              <a:rPr lang="en-US" dirty="0"/>
              <a:t>A</a:t>
            </a:r>
            <a:r>
              <a:rPr lang="en-US" dirty="0" smtClean="0"/>
              <a:t>musements and Recreation</a:t>
            </a:r>
          </a:p>
          <a:p>
            <a:pPr lvl="1"/>
            <a:r>
              <a:rPr lang="en-US" dirty="0" smtClean="0"/>
              <a:t>Retail share of total employment </a:t>
            </a:r>
          </a:p>
          <a:p>
            <a:pPr lvl="1"/>
            <a:r>
              <a:rPr lang="en-US" dirty="0" smtClean="0"/>
              <a:t>Services share of total employment </a:t>
            </a:r>
            <a:endParaRPr lang="en-US" dirty="0"/>
          </a:p>
        </p:txBody>
      </p:sp>
    </p:spTree>
    <p:extLst>
      <p:ext uri="{BB962C8B-B14F-4D97-AF65-F5344CB8AC3E}">
        <p14:creationId xmlns:p14="http://schemas.microsoft.com/office/powerpoint/2010/main" val="1412119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720736" y="683174"/>
            <a:ext cx="8883914" cy="3326688"/>
          </a:xfrm>
          <a:prstGeom prst="rect">
            <a:avLst/>
          </a:prstGeom>
        </p:spPr>
      </p:pic>
      <p:pic>
        <p:nvPicPr>
          <p:cNvPr id="8" name="Picture 7"/>
          <p:cNvPicPr>
            <a:picLocks noChangeAspect="1"/>
          </p:cNvPicPr>
          <p:nvPr/>
        </p:nvPicPr>
        <p:blipFill>
          <a:blip r:embed="rId4"/>
          <a:stretch>
            <a:fillRect/>
          </a:stretch>
        </p:blipFill>
        <p:spPr>
          <a:xfrm>
            <a:off x="830192" y="3936290"/>
            <a:ext cx="8665002" cy="2355294"/>
          </a:xfrm>
          <a:prstGeom prst="rect">
            <a:avLst/>
          </a:prstGeom>
        </p:spPr>
      </p:pic>
    </p:spTree>
    <p:extLst>
      <p:ext uri="{BB962C8B-B14F-4D97-AF65-F5344CB8AC3E}">
        <p14:creationId xmlns:p14="http://schemas.microsoft.com/office/powerpoint/2010/main" val="3604993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964</Words>
  <Application>Microsoft Office PowerPoint</Application>
  <PresentationFormat>Widescreen</PresentationFormat>
  <Paragraphs>85</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Effect of Professional Sports on Earnings and Employment in the Services and Retail Sectors in US cities</vt:lpstr>
      <vt:lpstr>Purpose of the Study</vt:lpstr>
      <vt:lpstr>Pros/Cons before research  </vt:lpstr>
      <vt:lpstr>Overview</vt:lpstr>
      <vt:lpstr>Sectors </vt:lpstr>
      <vt:lpstr>The Determination of wages and employment in local labor markets </vt:lpstr>
      <vt:lpstr>PowerPoint Presentation</vt:lpstr>
      <vt:lpstr>Results and Discussion </vt:lpstr>
      <vt:lpstr>PowerPoint Presentation</vt:lpstr>
      <vt:lpstr>PowerPoint Presentation</vt:lpstr>
      <vt:lpstr>Quality Test</vt:lpstr>
      <vt:lpstr>Conclusions </vt:lpstr>
      <vt:lpstr>Thank you for listening! Questions? </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Professional Sports on Earnings and Employment in the Services and Retail Sectors in US cities</dc:title>
  <dc:creator>Mary J Bonatakis</dc:creator>
  <cp:lastModifiedBy>Mary J Bonatakis</cp:lastModifiedBy>
  <cp:revision>28</cp:revision>
  <dcterms:created xsi:type="dcterms:W3CDTF">2018-03-19T15:46:17Z</dcterms:created>
  <dcterms:modified xsi:type="dcterms:W3CDTF">2018-03-19T22:25:44Z</dcterms:modified>
</cp:coreProperties>
</file>