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CBC7-923F-4A1D-8810-498EEA3EF4C1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DF1E-8841-407E-B3DB-C8D1C5D25CD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CBC7-923F-4A1D-8810-498EEA3EF4C1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DF1E-8841-407E-B3DB-C8D1C5D25C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CBC7-923F-4A1D-8810-498EEA3EF4C1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DF1E-8841-407E-B3DB-C8D1C5D25C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CBC7-923F-4A1D-8810-498EEA3EF4C1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DF1E-8841-407E-B3DB-C8D1C5D25C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CBC7-923F-4A1D-8810-498EEA3EF4C1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67CDF1E-8841-407E-B3DB-C8D1C5D25CD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CBC7-923F-4A1D-8810-498EEA3EF4C1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DF1E-8841-407E-B3DB-C8D1C5D25C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CBC7-923F-4A1D-8810-498EEA3EF4C1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DF1E-8841-407E-B3DB-C8D1C5D25C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CBC7-923F-4A1D-8810-498EEA3EF4C1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DF1E-8841-407E-B3DB-C8D1C5D25C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CBC7-923F-4A1D-8810-498EEA3EF4C1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DF1E-8841-407E-B3DB-C8D1C5D25C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CBC7-923F-4A1D-8810-498EEA3EF4C1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DF1E-8841-407E-B3DB-C8D1C5D25C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CBC7-923F-4A1D-8810-498EEA3EF4C1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DF1E-8841-407E-B3DB-C8D1C5D25C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BCECBC7-923F-4A1D-8810-498EEA3EF4C1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7CDF1E-8841-407E-B3DB-C8D1C5D25CD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Sports Sentiment and stock returns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Gregory Gay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441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Written by </a:t>
            </a:r>
            <a:r>
              <a:rPr lang="en-US" dirty="0" smtClean="0"/>
              <a:t>Alex </a:t>
            </a:r>
            <a:r>
              <a:rPr lang="en-US" dirty="0" err="1" smtClean="0"/>
              <a:t>Edmans</a:t>
            </a:r>
            <a:r>
              <a:rPr lang="en-US" dirty="0" smtClean="0"/>
              <a:t>, Diego Garcia, </a:t>
            </a:r>
            <a:r>
              <a:rPr lang="en-US" dirty="0"/>
              <a:t>and </a:t>
            </a:r>
            <a:r>
              <a:rPr lang="en-US" dirty="0" err="1" smtClean="0"/>
              <a:t>Øyvind</a:t>
            </a:r>
            <a:r>
              <a:rPr lang="en-US" dirty="0" smtClean="0"/>
              <a:t> </a:t>
            </a:r>
            <a:r>
              <a:rPr lang="en-US" dirty="0" err="1" smtClean="0"/>
              <a:t>Norli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</a:p>
          <a:p>
            <a:pPr lvl="1"/>
            <a:r>
              <a:rPr lang="en-US" dirty="0" smtClean="0"/>
              <a:t>Mood Variable</a:t>
            </a:r>
          </a:p>
          <a:p>
            <a:pPr lvl="1"/>
            <a:r>
              <a:rPr lang="en-US" dirty="0" smtClean="0"/>
              <a:t>How sport outcomes affect investors decisions in the stock market</a:t>
            </a:r>
          </a:p>
          <a:p>
            <a:pPr lvl="2"/>
            <a:r>
              <a:rPr lang="en-US" dirty="0" smtClean="0"/>
              <a:t>International s</a:t>
            </a:r>
            <a:r>
              <a:rPr lang="en-US" dirty="0" smtClean="0"/>
              <a:t>occer is the primary focus</a:t>
            </a:r>
            <a:endParaRPr lang="en-US" dirty="0"/>
          </a:p>
        </p:txBody>
      </p:sp>
      <p:pic>
        <p:nvPicPr>
          <p:cNvPr id="1026" name="Picture 2" descr="http://alexansary.tv/wp-content/uploads/2014/02/stock-marke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3657600"/>
            <a:ext cx="4056185" cy="263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://upload.wikimedia.org/wikipedia/en/e/ec/Soccer_ball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://upload.wikimedia.org/wikipedia/en/e/ec/Soccer_ball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ttp://upload.wikimedia.org/wikipedia/en/e/ec/Soccer_ball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us.123rf.com/400wm/400/400/grafner/grafner1201/grafner120100019/11933351-a-classic-black-white-soccer-ball-on-white-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00600"/>
            <a:ext cx="2286000" cy="187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279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Mood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Variable which takes into account the power sporting events have on people’s moods</a:t>
            </a:r>
          </a:p>
          <a:p>
            <a:endParaRPr lang="en-US" dirty="0"/>
          </a:p>
          <a:p>
            <a:r>
              <a:rPr lang="en-US" dirty="0" smtClean="0"/>
              <a:t>Must Satisfy 3 Criteria</a:t>
            </a:r>
          </a:p>
          <a:p>
            <a:pPr lvl="1"/>
            <a:r>
              <a:rPr lang="en-US" dirty="0"/>
              <a:t>The variable must drive mood in a substantial and unambiguous way making its effect powerful enough to show up in asset prices</a:t>
            </a:r>
          </a:p>
          <a:p>
            <a:pPr lvl="1"/>
            <a:r>
              <a:rPr lang="en-US" dirty="0"/>
              <a:t>The variable must impact the mood of a large proportion of the population so it is likely to affect enough investors</a:t>
            </a:r>
          </a:p>
          <a:p>
            <a:pPr lvl="1"/>
            <a:r>
              <a:rPr lang="en-US" dirty="0"/>
              <a:t>The effect must be correlated across the majority of individuals within a country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7608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International Soccer Sample</a:t>
            </a:r>
          </a:p>
          <a:p>
            <a:pPr lvl="1"/>
            <a:r>
              <a:rPr lang="en-US" dirty="0" smtClean="0"/>
              <a:t>Matches played by 39 countries</a:t>
            </a:r>
          </a:p>
          <a:p>
            <a:pPr lvl="1"/>
            <a:r>
              <a:rPr lang="en-US" dirty="0" smtClean="0"/>
              <a:t>1,162 games</a:t>
            </a:r>
          </a:p>
          <a:p>
            <a:pPr lvl="1"/>
            <a:r>
              <a:rPr lang="en-US" dirty="0" smtClean="0"/>
              <a:t>638 wins</a:t>
            </a:r>
          </a:p>
          <a:p>
            <a:pPr lvl="1"/>
            <a:r>
              <a:rPr lang="en-US" dirty="0" smtClean="0"/>
              <a:t>524 losses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525963"/>
          </a:xfrm>
        </p:spPr>
        <p:txBody>
          <a:bodyPr/>
          <a:lstStyle/>
          <a:p>
            <a:r>
              <a:rPr lang="en-US" dirty="0" smtClean="0"/>
              <a:t>Cricket, Rugby, Ice Hockey, and Basketball Sample</a:t>
            </a:r>
          </a:p>
          <a:p>
            <a:pPr lvl="1"/>
            <a:r>
              <a:rPr lang="en-US" dirty="0" smtClean="0"/>
              <a:t>Matches played by 24 countries</a:t>
            </a:r>
          </a:p>
          <a:p>
            <a:pPr lvl="1"/>
            <a:r>
              <a:rPr lang="en-US" dirty="0" smtClean="0"/>
              <a:t>1,550 games</a:t>
            </a:r>
          </a:p>
          <a:p>
            <a:pPr lvl="1"/>
            <a:r>
              <a:rPr lang="en-US" dirty="0" smtClean="0"/>
              <a:t>905 wins</a:t>
            </a:r>
          </a:p>
          <a:p>
            <a:pPr lvl="1"/>
            <a:r>
              <a:rPr lang="en-US" dirty="0" smtClean="0"/>
              <a:t>645 losses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025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the 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Greg\Desktop\IMG_20140319_1901239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229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022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Soccer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 descr="C:\Users\Greg\Desktop\IMG_20140319_1947525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80" y="1524000"/>
            <a:ext cx="8537408" cy="495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7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Soccer Effects Continued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Greg\Desktop\IMG_20140319_2238164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839200" cy="512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384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noticeable loss effect in the losing team’s country market</a:t>
            </a:r>
          </a:p>
          <a:p>
            <a:r>
              <a:rPr lang="en-US" dirty="0" smtClean="0"/>
              <a:t>Soccer has a larger effect on markets than any other sport internationally </a:t>
            </a:r>
            <a:endParaRPr lang="en-US" dirty="0"/>
          </a:p>
        </p:txBody>
      </p:sp>
      <p:pic>
        <p:nvPicPr>
          <p:cNvPr id="5122" name="Picture 2" descr="http://hyperprime.net/wordpress/wp-content/uploads/2012/03/cra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38600"/>
            <a:ext cx="33337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477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858</TotalTime>
  <Words>184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Sports Sentiment and stock returns</vt:lpstr>
      <vt:lpstr>Overview</vt:lpstr>
      <vt:lpstr>Mood Variable</vt:lpstr>
      <vt:lpstr>Sample Size</vt:lpstr>
      <vt:lpstr>Results of the Sample</vt:lpstr>
      <vt:lpstr>Soccer Effects</vt:lpstr>
      <vt:lpstr>Soccer Effects Continued</vt:lpstr>
      <vt:lpstr>Conclusion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Sentiment and stock returns</dc:title>
  <dc:creator>Greg</dc:creator>
  <cp:lastModifiedBy>Greg</cp:lastModifiedBy>
  <cp:revision>17</cp:revision>
  <dcterms:created xsi:type="dcterms:W3CDTF">2014-03-18T21:38:20Z</dcterms:created>
  <dcterms:modified xsi:type="dcterms:W3CDTF">2014-03-20T03:42:32Z</dcterms:modified>
</cp:coreProperties>
</file>