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45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64"/>
    <p:restoredTop sz="79803"/>
  </p:normalViewPr>
  <p:slideViewPr>
    <p:cSldViewPr snapToGrid="0" snapToObjects="1">
      <p:cViewPr varScale="1">
        <p:scale>
          <a:sx n="63" d="100"/>
          <a:sy n="63" d="100"/>
        </p:scale>
        <p:origin x="200" y="1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D5BA4-9087-BB4C-9934-EADB779FCBF1}" type="datetimeFigureOut">
              <a:rPr lang="en-US" smtClean="0"/>
              <a:t>2/27/18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BC9152-6EB0-B744-8F3C-C9CFE6F20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17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C9152-6EB0-B744-8F3C-C9CFE6F2018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113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C9152-6EB0-B744-8F3C-C9CFE6F2018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825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C9152-6EB0-B744-8F3C-C9CFE6F2018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63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C9152-6EB0-B744-8F3C-C9CFE6F2018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6453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C9152-6EB0-B744-8F3C-C9CFE6F2018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1220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C9152-6EB0-B744-8F3C-C9CFE6F2018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800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C9152-6EB0-B744-8F3C-C9CFE6F2018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75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C9152-6EB0-B744-8F3C-C9CFE6F2018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65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C9152-6EB0-B744-8F3C-C9CFE6F2018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66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C9152-6EB0-B744-8F3C-C9CFE6F201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250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C9152-6EB0-B744-8F3C-C9CFE6F2018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715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C9152-6EB0-B744-8F3C-C9CFE6F2018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074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C9152-6EB0-B744-8F3C-C9CFE6F2018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42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C9152-6EB0-B744-8F3C-C9CFE6F2018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35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C9152-6EB0-B744-8F3C-C9CFE6F2018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67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AAB3-4C4A-AC43-9AD1-ACB8A5B75617}" type="datetimeFigureOut">
              <a:rPr lang="en-US" smtClean="0"/>
              <a:t>2/27/18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C18F7-70F5-1946-BBC6-59ED0CBF4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879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AAB3-4C4A-AC43-9AD1-ACB8A5B75617}" type="datetimeFigureOut">
              <a:rPr lang="en-US" smtClean="0"/>
              <a:t>2/27/18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C18F7-70F5-1946-BBC6-59ED0CBF4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736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AAB3-4C4A-AC43-9AD1-ACB8A5B75617}" type="datetimeFigureOut">
              <a:rPr lang="en-US" smtClean="0"/>
              <a:t>2/27/18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C18F7-70F5-1946-BBC6-59ED0CBF4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9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AAB3-4C4A-AC43-9AD1-ACB8A5B75617}" type="datetimeFigureOut">
              <a:rPr lang="en-US" smtClean="0"/>
              <a:t>2/27/18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C18F7-70F5-1946-BBC6-59ED0CBF4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37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AAB3-4C4A-AC43-9AD1-ACB8A5B75617}" type="datetimeFigureOut">
              <a:rPr lang="en-US" smtClean="0"/>
              <a:t>2/27/18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C18F7-70F5-1946-BBC6-59ED0CBF4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9322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AAB3-4C4A-AC43-9AD1-ACB8A5B75617}" type="datetimeFigureOut">
              <a:rPr lang="en-US" smtClean="0"/>
              <a:t>2/27/18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C18F7-70F5-1946-BBC6-59ED0CBF4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602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AAB3-4C4A-AC43-9AD1-ACB8A5B75617}" type="datetimeFigureOut">
              <a:rPr lang="en-US" smtClean="0"/>
              <a:t>2/27/18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C18F7-70F5-1946-BBC6-59ED0CBF435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430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AAB3-4C4A-AC43-9AD1-ACB8A5B75617}" type="datetimeFigureOut">
              <a:rPr lang="en-US" smtClean="0"/>
              <a:t>2/27/18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C18F7-70F5-1946-BBC6-59ED0CBF4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51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AAB3-4C4A-AC43-9AD1-ACB8A5B75617}" type="datetimeFigureOut">
              <a:rPr lang="en-US" smtClean="0"/>
              <a:t>2/27/18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C18F7-70F5-1946-BBC6-59ED0CBF4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AAB3-4C4A-AC43-9AD1-ACB8A5B75617}" type="datetimeFigureOut">
              <a:rPr lang="en-US" smtClean="0"/>
              <a:t>2/27/18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C18F7-70F5-1946-BBC6-59ED0CBF4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17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8C27AAB3-4C4A-AC43-9AD1-ACB8A5B75617}" type="datetimeFigureOut">
              <a:rPr lang="en-US" smtClean="0"/>
              <a:t>2/27/18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C18F7-70F5-1946-BBC6-59ED0CBF4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879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8C27AAB3-4C4A-AC43-9AD1-ACB8A5B75617}" type="datetimeFigureOut">
              <a:rPr lang="en-US" smtClean="0"/>
              <a:t>2/27/18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D02C18F7-70F5-1946-BBC6-59ED0CBF4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45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D0CCA-84B4-BE4F-939C-4893C42588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QUITTERS NEVER WIN: THE (ADVERSE) INCENTIVE EFFECTS OF COMPETING WITH SUPERSTARS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D909C2-1E74-8542-88CD-5CBF200846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JENNIFER BROWN</a:t>
            </a:r>
          </a:p>
          <a:p>
            <a:endParaRPr lang="en-US" dirty="0"/>
          </a:p>
          <a:p>
            <a:r>
              <a:rPr lang="en-US" dirty="0"/>
              <a:t>PRESENTED BY KRISTEN A. ROTHE</a:t>
            </a:r>
          </a:p>
        </p:txBody>
      </p:sp>
    </p:spTree>
    <p:extLst>
      <p:ext uri="{BB962C8B-B14F-4D97-AF65-F5344CB8AC3E}">
        <p14:creationId xmlns:p14="http://schemas.microsoft.com/office/powerpoint/2010/main" val="1766403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9A6A8C2-8B3A-4AD3-AFCC-F1D3F1F02D3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4182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F64937-39B5-4AB3-A2EF-EA689BA6087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802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08D9CE5E-9FCC-DA42-8B25-EB795D972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713" y="1128683"/>
            <a:ext cx="5048797" cy="45944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3794F8-CA62-014C-818B-BBF52F09E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17" y="964692"/>
            <a:ext cx="3372217" cy="1188720"/>
          </a:xfrm>
        </p:spPr>
        <p:txBody>
          <a:bodyPr>
            <a:normAutofit fontScale="90000"/>
          </a:bodyPr>
          <a:lstStyle/>
          <a:p>
            <a:r>
              <a:rPr lang="en-US" dirty="0"/>
              <a:t>Tournament Selection &amp; making the Cut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803244" y="2638043"/>
            <a:ext cx="3063765" cy="3446667"/>
          </a:xfrm>
        </p:spPr>
        <p:txBody>
          <a:bodyPr>
            <a:normAutofit/>
          </a:bodyPr>
          <a:lstStyle/>
          <a:p>
            <a:r>
              <a:rPr lang="en-US" dirty="0"/>
              <a:t>Do players avoid tournaments with Woods?</a:t>
            </a:r>
          </a:p>
          <a:p>
            <a:r>
              <a:rPr lang="en-US" dirty="0"/>
              <a:t>Exempt – 0-2% </a:t>
            </a:r>
            <a:r>
              <a:rPr lang="en-US" i="1" dirty="0"/>
              <a:t>more likely </a:t>
            </a:r>
            <a:r>
              <a:rPr lang="en-US" dirty="0"/>
              <a:t>to enter with Woods</a:t>
            </a:r>
          </a:p>
          <a:p>
            <a:r>
              <a:rPr lang="en-US" dirty="0"/>
              <a:t>Non-exempt – 1-2% </a:t>
            </a:r>
            <a:r>
              <a:rPr lang="en-US" i="1" dirty="0"/>
              <a:t>less likely </a:t>
            </a:r>
            <a:r>
              <a:rPr lang="en-US" dirty="0"/>
              <a:t>to enter with Woods</a:t>
            </a:r>
          </a:p>
          <a:p>
            <a:r>
              <a:rPr lang="en-US" dirty="0"/>
              <a:t>Selection bias does not drive superstar effect</a:t>
            </a:r>
          </a:p>
          <a:p>
            <a:r>
              <a:rPr lang="en-US" dirty="0"/>
              <a:t>Superstar presence – no effect on making the cut</a:t>
            </a:r>
          </a:p>
        </p:txBody>
      </p:sp>
    </p:spTree>
    <p:extLst>
      <p:ext uri="{BB962C8B-B14F-4D97-AF65-F5344CB8AC3E}">
        <p14:creationId xmlns:p14="http://schemas.microsoft.com/office/powerpoint/2010/main" val="1755402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9A6A8C2-8B3A-4AD3-AFCC-F1D3F1F02D3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4182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F64937-39B5-4AB3-A2EF-EA689BA6087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802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D94FC432-8230-3E44-AFD7-6F8186C61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809" y="1128683"/>
            <a:ext cx="4696177" cy="46085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B7FEDB-111E-4442-B6D6-F166E53A8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3066937" cy="1188720"/>
          </a:xfrm>
        </p:spPr>
        <p:txBody>
          <a:bodyPr>
            <a:normAutofit/>
          </a:bodyPr>
          <a:lstStyle/>
          <a:p>
            <a:r>
              <a:rPr lang="en-US" dirty="0"/>
              <a:t>Streaks and </a:t>
            </a:r>
            <a:r>
              <a:rPr lang="en-US" dirty="0" err="1"/>
              <a:t>SLumps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03244" y="2638044"/>
            <a:ext cx="3063765" cy="326320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Estimate equation with streak and slump indicators</a:t>
            </a:r>
          </a:p>
          <a:p>
            <a:r>
              <a:rPr lang="en-US" dirty="0"/>
              <a:t>Typical play</a:t>
            </a:r>
          </a:p>
          <a:p>
            <a:pPr lvl="1"/>
            <a:r>
              <a:rPr lang="en-US" dirty="0"/>
              <a:t>Non- exempt – 0.7 strokes</a:t>
            </a:r>
          </a:p>
          <a:p>
            <a:pPr lvl="1"/>
            <a:r>
              <a:rPr lang="en-US" dirty="0"/>
              <a:t>Exempt – 1 stroke</a:t>
            </a:r>
          </a:p>
          <a:p>
            <a:r>
              <a:rPr lang="en-US" dirty="0"/>
              <a:t>Streaks</a:t>
            </a:r>
          </a:p>
          <a:p>
            <a:pPr lvl="1"/>
            <a:r>
              <a:rPr lang="en-US" dirty="0"/>
              <a:t>Exempt increases by approximately 0.85 strokes</a:t>
            </a:r>
          </a:p>
          <a:p>
            <a:r>
              <a:rPr lang="en-US" dirty="0"/>
              <a:t>Slumps</a:t>
            </a:r>
          </a:p>
          <a:p>
            <a:pPr lvl="1"/>
            <a:r>
              <a:rPr lang="en-US" dirty="0"/>
              <a:t>0.4 stroke improvement</a:t>
            </a:r>
          </a:p>
        </p:txBody>
      </p:sp>
    </p:spTree>
    <p:extLst>
      <p:ext uri="{BB962C8B-B14F-4D97-AF65-F5344CB8AC3E}">
        <p14:creationId xmlns:p14="http://schemas.microsoft.com/office/powerpoint/2010/main" val="4208871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EF9AC2-DA94-F447-8462-EC6DC72F2B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967"/>
          <a:stretch/>
        </p:blipFill>
        <p:spPr>
          <a:xfrm>
            <a:off x="5249333" y="0"/>
            <a:ext cx="6942667" cy="68611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AEBC34-C30A-E549-AD88-452D3ACBA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599" y="293850"/>
            <a:ext cx="4441757" cy="1645920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dirty="0">
                <a:solidFill>
                  <a:srgbClr val="262626"/>
                </a:solidFill>
              </a:rPr>
              <a:t>“In the hunt”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C54FF-3218-5148-86AD-72CE74A69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598" y="2365700"/>
            <a:ext cx="4441758" cy="388834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Similar streak and slump pattern within tournaments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Going into Sunday scores 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Exempt – 0.32 strokes higher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Non-exempt – 0.16 strokes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Going into Saturday scores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impact on competitor scores</a:t>
            </a:r>
          </a:p>
          <a:p>
            <a:pPr lvl="1">
              <a:buClr>
                <a:schemeClr val="tx1"/>
              </a:buClr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Clr>
                <a:schemeClr val="tx1"/>
              </a:buClr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725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B87306-9547-E549-9FC6-DFFC89FD29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565" b="-195"/>
          <a:stretch/>
        </p:blipFill>
        <p:spPr>
          <a:xfrm>
            <a:off x="6491111" y="-177172"/>
            <a:ext cx="5700889" cy="70351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990D55-42AA-BC43-9D59-A1EDEE722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139" y="339005"/>
            <a:ext cx="5652573" cy="1645920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dirty="0">
                <a:solidFill>
                  <a:srgbClr val="262626"/>
                </a:solidFill>
              </a:rPr>
              <a:t>The “distraction” Factor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92989-644F-894A-AD1A-E9E5AF2C3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139" y="2404533"/>
            <a:ext cx="5652573" cy="318790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Superstar effect a result of increased media distraction?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Report the superstar effect by year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Should increase over time if distraction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Coefficients show no pattern of increase</a:t>
            </a:r>
          </a:p>
        </p:txBody>
      </p:sp>
    </p:spTree>
    <p:extLst>
      <p:ext uri="{BB962C8B-B14F-4D97-AF65-F5344CB8AC3E}">
        <p14:creationId xmlns:p14="http://schemas.microsoft.com/office/powerpoint/2010/main" val="1586431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D6F0A31-5407-4EFA-9DFA-67E94268296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0"/>
            <a:ext cx="753770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975BCA-89E0-E141-8E2E-701AA81E6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295" y="-1"/>
            <a:ext cx="7537704" cy="68683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AC5B3B-BD18-6448-9235-B46999A52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48" y="305139"/>
            <a:ext cx="4004395" cy="162779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600" dirty="0">
                <a:solidFill>
                  <a:srgbClr val="262626"/>
                </a:solidFill>
              </a:rPr>
              <a:t>Scaring the competition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D7DBE-F000-C547-938A-6B0ED7163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247" y="2331832"/>
            <a:ext cx="4004395" cy="341421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 Woods’s intimidation a factor in superstar effect?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Saturday’s superstar effect for exempt players is 0.4 strokes 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Expect to be more adversely affected</a:t>
            </a:r>
          </a:p>
        </p:txBody>
      </p:sp>
    </p:spTree>
    <p:extLst>
      <p:ext uri="{BB962C8B-B14F-4D97-AF65-F5344CB8AC3E}">
        <p14:creationId xmlns:p14="http://schemas.microsoft.com/office/powerpoint/2010/main" val="3391419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9A6A8C2-8B3A-4AD3-AFCC-F1D3F1F02D3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4182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F64937-39B5-4AB3-A2EF-EA689BA6087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802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37ECBFA0-3337-4A4C-A2FD-BFE31FAE0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165" y="1139961"/>
            <a:ext cx="6109368" cy="45972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A90044-32BD-5C46-904B-F7E151745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3066937" cy="1188720"/>
          </a:xfrm>
        </p:spPr>
        <p:txBody>
          <a:bodyPr>
            <a:normAutofit/>
          </a:bodyPr>
          <a:lstStyle/>
          <a:p>
            <a:r>
              <a:rPr lang="en-US" dirty="0"/>
              <a:t>Risky Strategies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803244" y="2638044"/>
            <a:ext cx="3063765" cy="3263206"/>
          </a:xfrm>
        </p:spPr>
        <p:txBody>
          <a:bodyPr>
            <a:normAutofit/>
          </a:bodyPr>
          <a:lstStyle/>
          <a:p>
            <a:r>
              <a:rPr lang="en-US" dirty="0"/>
              <a:t>Riskier strategies with superstars?</a:t>
            </a:r>
          </a:p>
          <a:p>
            <a:r>
              <a:rPr lang="en-US" dirty="0"/>
              <a:t>Variance of hole-by-hole scores for “riskiness”</a:t>
            </a:r>
          </a:p>
          <a:p>
            <a:r>
              <a:rPr lang="en-US" dirty="0"/>
              <a:t>Little evidence that riskier play leads to superstar effect</a:t>
            </a:r>
          </a:p>
        </p:txBody>
      </p:sp>
    </p:spTree>
    <p:extLst>
      <p:ext uri="{BB962C8B-B14F-4D97-AF65-F5344CB8AC3E}">
        <p14:creationId xmlns:p14="http://schemas.microsoft.com/office/powerpoint/2010/main" val="3929838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8147E-D737-7B47-A2B2-3E9B0E11A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summary...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ADF4B-77AF-E548-A2AA-AAF3FCF54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Superstar leads to reduced performance from other competitors in a tournament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Higher scores not a result of “riskier” strategies by competitors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Superstars must by “super” to create adverse effects</a:t>
            </a:r>
          </a:p>
        </p:txBody>
      </p:sp>
    </p:spTree>
    <p:extLst>
      <p:ext uri="{BB962C8B-B14F-4D97-AF65-F5344CB8AC3E}">
        <p14:creationId xmlns:p14="http://schemas.microsoft.com/office/powerpoint/2010/main" val="976586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E54AF-4B67-E240-AC4E-EB1E0D440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523" y="1555200"/>
            <a:ext cx="4494998" cy="1134640"/>
          </a:xfrm>
        </p:spPr>
        <p:txBody>
          <a:bodyPr/>
          <a:lstStyle/>
          <a:p>
            <a:r>
              <a:rPr lang="en-US"/>
              <a:t>My thoughts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03D43-5620-4A4E-93E5-3F38E6CA9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8523" y="3149600"/>
            <a:ext cx="4494998" cy="2594355"/>
          </a:xfrm>
        </p:spPr>
        <p:txBody>
          <a:bodyPr>
            <a:noAutofit/>
          </a:bodyPr>
          <a:lstStyle/>
          <a:p>
            <a:r>
              <a:rPr lang="en-US" sz="2000" dirty="0"/>
              <a:t>Loose definition of superstar</a:t>
            </a:r>
          </a:p>
          <a:p>
            <a:r>
              <a:rPr lang="en-US" sz="2000" dirty="0"/>
              <a:t>How long do you have to succeed to create effect?</a:t>
            </a:r>
          </a:p>
          <a:p>
            <a:r>
              <a:rPr lang="en-US" sz="2000" dirty="0"/>
              <a:t>Was there talent during Woods’s years?</a:t>
            </a:r>
          </a:p>
          <a:p>
            <a:r>
              <a:rPr lang="en-US" sz="2000" dirty="0"/>
              <a:t>How would this study work out today?</a:t>
            </a:r>
          </a:p>
          <a:p>
            <a:r>
              <a:rPr lang="en-US" sz="2000" dirty="0"/>
              <a:t>Does the effect work today with Woods?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E4DA6F-E737-2445-AA78-89BA469C98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08" t="1010" r="21590" b="1092"/>
          <a:stretch/>
        </p:blipFill>
        <p:spPr>
          <a:xfrm>
            <a:off x="8966874" y="0"/>
            <a:ext cx="3225125" cy="36801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2D13DB-7E88-754D-9F45-46C435402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3882" y="0"/>
            <a:ext cx="3050117" cy="36801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E48165-A5DD-8D44-A015-CFFFBF9831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28" r="14447"/>
          <a:stretch/>
        </p:blipFill>
        <p:spPr>
          <a:xfrm>
            <a:off x="6093882" y="3680178"/>
            <a:ext cx="3050117" cy="31778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091B56-7D72-DD4F-B3F0-2D5C41DA85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066" r="11123"/>
          <a:stretch/>
        </p:blipFill>
        <p:spPr>
          <a:xfrm>
            <a:off x="9143998" y="3680178"/>
            <a:ext cx="3048001" cy="317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87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1A893-E55D-F749-AB8C-627DB26F2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975EC-25D9-0347-B371-750156772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Tournament Theory</a:t>
            </a:r>
          </a:p>
          <a:p>
            <a:r>
              <a:rPr lang="en-US" dirty="0">
                <a:latin typeface="+mj-lt"/>
              </a:rPr>
              <a:t>Competition </a:t>
            </a:r>
            <a:r>
              <a:rPr lang="en-US" dirty="0">
                <a:latin typeface="+mj-lt"/>
                <a:sym typeface="Wingdings" pitchFamily="2" charset="2"/>
              </a:rPr>
              <a:t> Effort?</a:t>
            </a:r>
          </a:p>
          <a:p>
            <a:r>
              <a:rPr lang="en-US" dirty="0">
                <a:latin typeface="+mj-lt"/>
                <a:sym typeface="Wingdings" pitchFamily="2" charset="2"/>
              </a:rPr>
              <a:t>Lack of data for corporate executives</a:t>
            </a:r>
          </a:p>
          <a:p>
            <a:pPr lvl="1"/>
            <a:r>
              <a:rPr lang="en-US" dirty="0">
                <a:latin typeface="+mj-lt"/>
                <a:sym typeface="Wingdings" pitchFamily="2" charset="2"/>
              </a:rPr>
              <a:t>Use of professional golf data</a:t>
            </a:r>
          </a:p>
          <a:p>
            <a:r>
              <a:rPr lang="en-US" dirty="0">
                <a:latin typeface="+mj-lt"/>
                <a:sym typeface="Wingdings" pitchFamily="2" charset="2"/>
              </a:rPr>
              <a:t>Previous studies of tournament theory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4584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BCAD9-FCEF-944D-9E14-F17601084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terms and Info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FB30432-F449-8B42-B4B4-8AEE136EE2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7925289"/>
              </p:ext>
            </p:extLst>
          </p:nvPr>
        </p:nvGraphicFramePr>
        <p:xfrm>
          <a:off x="6055714" y="2709677"/>
          <a:ext cx="3905150" cy="3429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2575">
                  <a:extLst>
                    <a:ext uri="{9D8B030D-6E8A-4147-A177-3AD203B41FA5}">
                      <a16:colId xmlns:a16="http://schemas.microsoft.com/office/drawing/2014/main" val="2516180578"/>
                    </a:ext>
                  </a:extLst>
                </a:gridCol>
                <a:gridCol w="1952575">
                  <a:extLst>
                    <a:ext uri="{9D8B030D-6E8A-4147-A177-3AD203B41FA5}">
                      <a16:colId xmlns:a16="http://schemas.microsoft.com/office/drawing/2014/main" val="1290154527"/>
                    </a:ext>
                  </a:extLst>
                </a:gridCol>
              </a:tblGrid>
              <a:tr h="685973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Eagle (-2)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Two strokes under par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0001228"/>
                  </a:ext>
                </a:extLst>
              </a:tr>
              <a:tr h="685973">
                <a:tc>
                  <a:txBody>
                    <a:bodyPr/>
                    <a:lstStyle/>
                    <a:p>
                      <a:r>
                        <a:rPr lang="en-US" dirty="0"/>
                        <a:t>Birdie (-1)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One stroke under par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735434"/>
                  </a:ext>
                </a:extLst>
              </a:tr>
              <a:tr h="685973">
                <a:tc>
                  <a:txBody>
                    <a:bodyPr/>
                    <a:lstStyle/>
                    <a:p>
                      <a:r>
                        <a:rPr lang="en-US" dirty="0"/>
                        <a:t>Par (0)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Standard score for a hole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554573"/>
                  </a:ext>
                </a:extLst>
              </a:tr>
              <a:tr h="685973">
                <a:tc>
                  <a:txBody>
                    <a:bodyPr/>
                    <a:lstStyle/>
                    <a:p>
                      <a:r>
                        <a:rPr lang="en-US" dirty="0"/>
                        <a:t>Bogey (+1)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One stroke over par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7685514"/>
                  </a:ext>
                </a:extLst>
              </a:tr>
              <a:tr h="685973">
                <a:tc>
                  <a:txBody>
                    <a:bodyPr/>
                    <a:lstStyle/>
                    <a:p>
                      <a:r>
                        <a:rPr lang="en-US" dirty="0"/>
                        <a:t>Double Bogey (+2)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Two strokes over par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45664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84F966C-3F15-4146-87C1-4651D5CA1F16}"/>
              </a:ext>
            </a:extLst>
          </p:cNvPr>
          <p:cNvSpPr txBox="1"/>
          <p:nvPr/>
        </p:nvSpPr>
        <p:spPr>
          <a:xfrm>
            <a:off x="2231136" y="2892807"/>
            <a:ext cx="3824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Player Classification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Exempt: automatically qualify</a:t>
            </a:r>
          </a:p>
          <a:p>
            <a:pPr marL="742950" lvl="1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Higher skilled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Non-exempt: must qualify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1EA8A2-1569-3D4D-A6AF-1973552944A1}"/>
              </a:ext>
            </a:extLst>
          </p:cNvPr>
          <p:cNvSpPr txBox="1"/>
          <p:nvPr/>
        </p:nvSpPr>
        <p:spPr>
          <a:xfrm>
            <a:off x="2271422" y="4466271"/>
            <a:ext cx="38245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Tournament Rules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Four rounds in tournament (Thursday – Sunday)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Cut after second round</a:t>
            </a:r>
          </a:p>
          <a:p>
            <a:pPr marL="742950" lvl="1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Top 70 golfers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7A26B2-F8E1-1B47-A976-C032AFBEE033}"/>
              </a:ext>
            </a:extLst>
          </p:cNvPr>
          <p:cNvSpPr txBox="1"/>
          <p:nvPr/>
        </p:nvSpPr>
        <p:spPr>
          <a:xfrm>
            <a:off x="6055714" y="2341881"/>
            <a:ext cx="390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Golf Scoring</a:t>
            </a:r>
          </a:p>
        </p:txBody>
      </p:sp>
    </p:spTree>
    <p:extLst>
      <p:ext uri="{BB962C8B-B14F-4D97-AF65-F5344CB8AC3E}">
        <p14:creationId xmlns:p14="http://schemas.microsoft.com/office/powerpoint/2010/main" val="3706126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E099ED-9588-2740-AB56-EF3319A92A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75" r="1876"/>
          <a:stretch/>
        </p:blipFill>
        <p:spPr>
          <a:xfrm>
            <a:off x="7534654" y="10"/>
            <a:ext cx="4657345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BE602C-445B-8A4B-8C0D-D38F3344C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78776"/>
            <a:ext cx="5925310" cy="1174991"/>
          </a:xfrm>
        </p:spPr>
        <p:txBody>
          <a:bodyPr>
            <a:normAutofit/>
          </a:bodyPr>
          <a:lstStyle/>
          <a:p>
            <a:r>
              <a:rPr lang="en-US" sz="2400"/>
              <a:t>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1F390-7343-F04D-A3A5-E867CFB68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640692"/>
            <a:ext cx="5925310" cy="3255252"/>
          </a:xfrm>
        </p:spPr>
        <p:txBody>
          <a:bodyPr>
            <a:normAutofit/>
          </a:bodyPr>
          <a:lstStyle/>
          <a:p>
            <a:r>
              <a:rPr lang="en-US" dirty="0"/>
              <a:t>363 PGA Tournaments from 1999 to 2006</a:t>
            </a:r>
          </a:p>
          <a:p>
            <a:pPr lvl="1"/>
            <a:r>
              <a:rPr lang="en-US" dirty="0"/>
              <a:t>Location, par, yardage, player qualifications</a:t>
            </a:r>
          </a:p>
          <a:p>
            <a:r>
              <a:rPr lang="en-US" dirty="0"/>
              <a:t>Official World Golf Ranking (OWGR)</a:t>
            </a:r>
          </a:p>
          <a:p>
            <a:pPr lvl="1"/>
            <a:r>
              <a:rPr lang="en-US" dirty="0"/>
              <a:t>Match tournament scores with rankings</a:t>
            </a:r>
          </a:p>
          <a:p>
            <a:r>
              <a:rPr lang="en-US" dirty="0"/>
              <a:t>Tiger Woods’s performance</a:t>
            </a:r>
          </a:p>
          <a:p>
            <a:pPr lvl="1"/>
            <a:r>
              <a:rPr lang="en-US" dirty="0"/>
              <a:t>54 PGA wins from 1996-2006</a:t>
            </a:r>
          </a:p>
          <a:p>
            <a:pPr lvl="1"/>
            <a:r>
              <a:rPr lang="en-US" dirty="0"/>
              <a:t>High probability that will play very well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804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EAF684-2735-AB41-8B15-4768384DB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310" y="143977"/>
            <a:ext cx="9864436" cy="5165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D124EF-1EE9-8249-9EAF-AEE8B98BF95F}"/>
              </a:ext>
            </a:extLst>
          </p:cNvPr>
          <p:cNvSpPr txBox="1"/>
          <p:nvPr/>
        </p:nvSpPr>
        <p:spPr>
          <a:xfrm>
            <a:off x="135083" y="1572703"/>
            <a:ext cx="18911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Higher scores and OWGR points for exempt players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Effect magnified with Tiger Woods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5CE2E3F-228D-9E44-80D3-4019D929654D}"/>
              </a:ext>
            </a:extLst>
          </p:cNvPr>
          <p:cNvSpPr txBox="1">
            <a:spLocks/>
          </p:cNvSpPr>
          <p:nvPr/>
        </p:nvSpPr>
        <p:spPr>
          <a:xfrm>
            <a:off x="3067328" y="5465209"/>
            <a:ext cx="8052399" cy="10814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DESCRIPTIVE STATS</a:t>
            </a:r>
          </a:p>
        </p:txBody>
      </p:sp>
    </p:spTree>
    <p:extLst>
      <p:ext uri="{BB962C8B-B14F-4D97-AF65-F5344CB8AC3E}">
        <p14:creationId xmlns:p14="http://schemas.microsoft.com/office/powerpoint/2010/main" val="851003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3A694C2-50DA-401D-9E8A-3621EBF0C75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44611820-7B74-5B43-9C68-06C6B8B96E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5267" y="870941"/>
            <a:ext cx="10921466" cy="2839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71D333-D9E5-5B44-AEA2-BF703EAD4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>
                <a:solidFill>
                  <a:srgbClr val="262626"/>
                </a:solidFill>
              </a:rPr>
              <a:t>Superstar Presence</a:t>
            </a:r>
          </a:p>
        </p:txBody>
      </p:sp>
    </p:spTree>
    <p:extLst>
      <p:ext uri="{BB962C8B-B14F-4D97-AF65-F5344CB8AC3E}">
        <p14:creationId xmlns:p14="http://schemas.microsoft.com/office/powerpoint/2010/main" val="3295920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A7D03-7692-3343-A6B1-EB1A02C44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945D8-7184-DD43-937E-55DD2CD4C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3754028" cy="3101983"/>
          </a:xfrm>
        </p:spPr>
        <p:txBody>
          <a:bodyPr/>
          <a:lstStyle/>
          <a:p>
            <a:r>
              <a:rPr lang="en-US" dirty="0" err="1"/>
              <a:t>Strokes</a:t>
            </a:r>
            <a:r>
              <a:rPr lang="en-US" baseline="-25000" dirty="0" err="1"/>
              <a:t>ij</a:t>
            </a:r>
            <a:r>
              <a:rPr lang="en-US" baseline="-25000" dirty="0"/>
              <a:t> </a:t>
            </a:r>
            <a:r>
              <a:rPr lang="en-US" dirty="0"/>
              <a:t>= final score</a:t>
            </a:r>
          </a:p>
          <a:p>
            <a:r>
              <a:rPr lang="en-US" dirty="0" err="1"/>
              <a:t>Star</a:t>
            </a:r>
            <a:r>
              <a:rPr lang="en-US" baseline="-25000" dirty="0" err="1"/>
              <a:t>j</a:t>
            </a:r>
            <a:r>
              <a:rPr lang="en-US" baseline="-25000" dirty="0"/>
              <a:t> </a:t>
            </a:r>
            <a:r>
              <a:rPr lang="en-US" dirty="0"/>
              <a:t>= presence of superstar</a:t>
            </a:r>
          </a:p>
          <a:p>
            <a:r>
              <a:rPr lang="en-US" dirty="0" err="1"/>
              <a:t>Exempt</a:t>
            </a:r>
            <a:r>
              <a:rPr lang="en-US" baseline="-25000" dirty="0" err="1"/>
              <a:t>i</a:t>
            </a:r>
            <a:r>
              <a:rPr lang="en-US" dirty="0"/>
              <a:t> = indicate exempt or non-exempt status</a:t>
            </a:r>
          </a:p>
          <a:p>
            <a:r>
              <a:rPr lang="en-US" dirty="0" err="1"/>
              <a:t>X</a:t>
            </a:r>
            <a:r>
              <a:rPr lang="en-US" baseline="-25000" dirty="0" err="1"/>
              <a:t>j</a:t>
            </a:r>
            <a:r>
              <a:rPr lang="en-US" dirty="0"/>
              <a:t> = matrix of tournament and course-specific controls</a:t>
            </a:r>
          </a:p>
          <a:p>
            <a:r>
              <a:rPr lang="en-US" dirty="0"/>
              <a:t>Y</a:t>
            </a:r>
            <a:r>
              <a:rPr lang="en-US" baseline="-25000" dirty="0"/>
              <a:t>i</a:t>
            </a:r>
            <a:r>
              <a:rPr lang="en-US" dirty="0"/>
              <a:t> = matrix of variables </a:t>
            </a:r>
            <a:r>
              <a:rPr lang="en-US" dirty="0" err="1"/>
              <a:t>represening</a:t>
            </a:r>
            <a:r>
              <a:rPr lang="en-US" dirty="0"/>
              <a:t> player attributes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FE96DF-9999-714F-B1A0-E1D6FBFC1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0" y="5740027"/>
            <a:ext cx="10045700" cy="787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442EFA-93F6-7B48-8DE6-BA2498519CD1}"/>
              </a:ext>
            </a:extLst>
          </p:cNvPr>
          <p:cNvSpPr txBox="1"/>
          <p:nvPr/>
        </p:nvSpPr>
        <p:spPr>
          <a:xfrm>
            <a:off x="6206836" y="2626406"/>
            <a:ext cx="3754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β</a:t>
            </a:r>
            <a:r>
              <a:rPr lang="en-US" baseline="-25000" dirty="0"/>
              <a:t>1 </a:t>
            </a:r>
            <a:r>
              <a:rPr lang="en-US" dirty="0"/>
              <a:t>– captures Woods’s impact on non-exempt players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l-GR" dirty="0"/>
              <a:t>β</a:t>
            </a:r>
            <a:r>
              <a:rPr lang="en-US" baseline="-25000" dirty="0"/>
              <a:t>1</a:t>
            </a:r>
            <a:r>
              <a:rPr lang="en-US" dirty="0"/>
              <a:t>+ β</a:t>
            </a:r>
            <a:r>
              <a:rPr lang="en-US" baseline="-25000" dirty="0"/>
              <a:t>3 </a:t>
            </a:r>
            <a:r>
              <a:rPr lang="en-US" dirty="0"/>
              <a:t>– captures Woods’s impact on exempt players</a:t>
            </a:r>
          </a:p>
        </p:txBody>
      </p:sp>
    </p:spTree>
    <p:extLst>
      <p:ext uri="{BB962C8B-B14F-4D97-AF65-F5344CB8AC3E}">
        <p14:creationId xmlns:p14="http://schemas.microsoft.com/office/powerpoint/2010/main" val="3523995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FB4CC2-E7DA-3042-BDCE-72AD7DFB0B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56" r="-1" b="454"/>
          <a:stretch/>
        </p:blipFill>
        <p:spPr>
          <a:xfrm>
            <a:off x="5226756" y="1"/>
            <a:ext cx="696524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FA53F9-4EE2-924E-A0DC-193D77D60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214489"/>
            <a:ext cx="4696178" cy="1859848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dirty="0">
                <a:solidFill>
                  <a:srgbClr val="262626"/>
                </a:solidFill>
              </a:rPr>
              <a:t>Regular and Major Tournaments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D2B9F-170D-824E-A7A1-FD9297D62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933" y="2388663"/>
            <a:ext cx="4696178" cy="390822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Regression 4.1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Exempt – 0.8 strokes higher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Non-exempt – 0.6 strokes higher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Regression 4.2 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Control for purse size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Regression 4.3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Control for average quality of field of golfers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Regression 4.4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Allow golfers’ quality to vary across years</a:t>
            </a:r>
          </a:p>
          <a:p>
            <a:pPr lvl="1">
              <a:buClr>
                <a:schemeClr val="tx1"/>
              </a:buClr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35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FEECDF0-8CEF-4E73-8645-863EBE497FE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76797F-64C2-F143-9E6E-34BFA22C0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0"/>
            <a:ext cx="70104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3311E0-4D07-0642-A63C-F187DE7B0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3" y="230565"/>
            <a:ext cx="4709641" cy="1790145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 dirty="0">
                <a:solidFill>
                  <a:srgbClr val="262626"/>
                </a:solidFill>
              </a:rPr>
              <a:t>“Tiger-played” tournaments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82642-DE95-8047-9029-A8056713F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743" y="2378270"/>
            <a:ext cx="4709641" cy="430308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Sampled narrowed to courses on which Woods has sometimes competed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Exempt – 0.9 strokes higher with Woods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Non-exempt – superstar effect “indistinguishable from zero”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Not too surprising</a:t>
            </a:r>
          </a:p>
        </p:txBody>
      </p:sp>
    </p:spTree>
    <p:extLst>
      <p:ext uri="{BB962C8B-B14F-4D97-AF65-F5344CB8AC3E}">
        <p14:creationId xmlns:p14="http://schemas.microsoft.com/office/powerpoint/2010/main" val="3086887229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754</TotalTime>
  <Words>599</Words>
  <Application>Microsoft Macintosh PowerPoint</Application>
  <PresentationFormat>Widescreen</PresentationFormat>
  <Paragraphs>125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Corbel</vt:lpstr>
      <vt:lpstr>Gill Sans MT</vt:lpstr>
      <vt:lpstr>Wingdings</vt:lpstr>
      <vt:lpstr>Parcel</vt:lpstr>
      <vt:lpstr>QUITTERS NEVER WIN: THE (ADVERSE) INCENTIVE EFFECTS OF COMPETING WITH SUPERSTARS</vt:lpstr>
      <vt:lpstr>INTRODUCTION</vt:lpstr>
      <vt:lpstr>Key terms and Info</vt:lpstr>
      <vt:lpstr>Data</vt:lpstr>
      <vt:lpstr>PowerPoint Presentation</vt:lpstr>
      <vt:lpstr>Superstar Presence</vt:lpstr>
      <vt:lpstr>Regression</vt:lpstr>
      <vt:lpstr>Regular and Major Tournaments</vt:lpstr>
      <vt:lpstr>“Tiger-played” tournaments</vt:lpstr>
      <vt:lpstr>Tournament Selection &amp; making the Cut</vt:lpstr>
      <vt:lpstr>Streaks and SLumps</vt:lpstr>
      <vt:lpstr>“In the hunt”</vt:lpstr>
      <vt:lpstr>The “distraction” Factor</vt:lpstr>
      <vt:lpstr>Scaring the competition</vt:lpstr>
      <vt:lpstr>Risky Strategies</vt:lpstr>
      <vt:lpstr>In summary...</vt:lpstr>
      <vt:lpstr>My thoughts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QUITTERS NEVER WIN: THE (ADVERSE) INCENTIVE EFFECTS OF COMPETING WITH SUPERSTARS</dc:title>
  <dc:creator>Kristen A Rothe</dc:creator>
  <cp:lastModifiedBy>Kristen A Rothe</cp:lastModifiedBy>
  <cp:revision>36</cp:revision>
  <dcterms:created xsi:type="dcterms:W3CDTF">2018-02-23T16:10:12Z</dcterms:created>
  <dcterms:modified xsi:type="dcterms:W3CDTF">2018-02-27T16:23:50Z</dcterms:modified>
</cp:coreProperties>
</file>