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3/26/2018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288" y="694944"/>
            <a:ext cx="9875520" cy="2815019"/>
          </a:xfrm>
        </p:spPr>
        <p:txBody>
          <a:bodyPr>
            <a:noAutofit/>
          </a:bodyPr>
          <a:lstStyle/>
          <a:p>
            <a:r>
              <a:rPr lang="en-US" sz="4400" dirty="0" smtClean="0"/>
              <a:t>“If You Can’t Win, Why Should I Buy A Ticket?”:</a:t>
            </a:r>
            <a:br>
              <a:rPr lang="en-US" sz="4400" dirty="0" smtClean="0"/>
            </a:br>
            <a:r>
              <a:rPr lang="en-US" sz="4400" dirty="0" smtClean="0"/>
              <a:t>Hope, Fan Welfare, and Competitive Balance</a:t>
            </a:r>
            <a:endParaRPr lang="en-US" sz="4400" dirty="0"/>
          </a:p>
        </p:txBody>
      </p:sp>
      <p:sp>
        <p:nvSpPr>
          <p:cNvPr id="3" name="Subtitle 2"/>
          <p:cNvSpPr>
            <a:spLocks noGrp="1"/>
          </p:cNvSpPr>
          <p:nvPr>
            <p:ph type="subTitle" idx="1"/>
          </p:nvPr>
        </p:nvSpPr>
        <p:spPr>
          <a:xfrm>
            <a:off x="1595269" y="3602038"/>
            <a:ext cx="9001462" cy="2122106"/>
          </a:xfrm>
        </p:spPr>
        <p:txBody>
          <a:bodyPr>
            <a:normAutofit lnSpcReduction="10000"/>
          </a:bodyPr>
          <a:lstStyle/>
          <a:p>
            <a:r>
              <a:rPr lang="en-US" dirty="0" smtClean="0"/>
              <a:t>Norm O’Reilly, Alan Kaplan, Ryan </a:t>
            </a:r>
            <a:r>
              <a:rPr lang="en-US" dirty="0" err="1" smtClean="0"/>
              <a:t>Rahinel</a:t>
            </a:r>
            <a:r>
              <a:rPr lang="en-US" dirty="0" smtClean="0"/>
              <a:t>, John Nadeau</a:t>
            </a:r>
          </a:p>
          <a:p>
            <a:endParaRPr lang="en-US" dirty="0"/>
          </a:p>
          <a:p>
            <a:endParaRPr lang="en-US" dirty="0" smtClean="0"/>
          </a:p>
          <a:p>
            <a:r>
              <a:rPr lang="en-US" dirty="0" smtClean="0"/>
              <a:t>Connor Lynch</a:t>
            </a:r>
            <a:endParaRPr lang="en-US" dirty="0"/>
          </a:p>
        </p:txBody>
      </p:sp>
    </p:spTree>
    <p:extLst>
      <p:ext uri="{BB962C8B-B14F-4D97-AF65-F5344CB8AC3E}">
        <p14:creationId xmlns:p14="http://schemas.microsoft.com/office/powerpoint/2010/main" val="3861089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6350" y="279272"/>
            <a:ext cx="8130922" cy="6324051"/>
          </a:xfrm>
          <a:prstGeom prst="rect">
            <a:avLst/>
          </a:prstGeom>
        </p:spPr>
      </p:pic>
    </p:spTree>
    <p:extLst>
      <p:ext uri="{BB962C8B-B14F-4D97-AF65-F5344CB8AC3E}">
        <p14:creationId xmlns:p14="http://schemas.microsoft.com/office/powerpoint/2010/main" val="1421551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Table 1 Analysis</a:t>
            </a:r>
            <a:endParaRPr lang="en-US" sz="4000" dirty="0"/>
          </a:p>
        </p:txBody>
      </p:sp>
      <p:sp>
        <p:nvSpPr>
          <p:cNvPr id="3" name="Content Placeholder 2"/>
          <p:cNvSpPr>
            <a:spLocks noGrp="1"/>
          </p:cNvSpPr>
          <p:nvPr>
            <p:ph idx="1"/>
          </p:nvPr>
        </p:nvSpPr>
        <p:spPr>
          <a:xfrm>
            <a:off x="603505" y="2096064"/>
            <a:ext cx="10963656" cy="4249872"/>
          </a:xfrm>
        </p:spPr>
        <p:txBody>
          <a:bodyPr>
            <a:normAutofit/>
          </a:bodyPr>
          <a:lstStyle/>
          <a:p>
            <a:r>
              <a:rPr lang="en-US" sz="2800" dirty="0" smtClean="0"/>
              <a:t>Eight team league in which each team plays 100 games</a:t>
            </a:r>
          </a:p>
          <a:p>
            <a:r>
              <a:rPr lang="en-US" sz="2800" dirty="0" smtClean="0"/>
              <a:t>Two teams out of eight make the playoffs</a:t>
            </a:r>
          </a:p>
          <a:p>
            <a:r>
              <a:rPr lang="en-US" sz="2800" dirty="0" smtClean="0"/>
              <a:t>The dominance of Team A translates into one less playoff spot for which the rest of the teams can compete</a:t>
            </a:r>
          </a:p>
          <a:p>
            <a:pPr lvl="1"/>
            <a:r>
              <a:rPr lang="en-US" sz="2600" dirty="0" smtClean="0"/>
              <a:t>The presence of the dominant team would reduce CB (UOH)</a:t>
            </a:r>
          </a:p>
          <a:p>
            <a:r>
              <a:rPr lang="en-US" sz="2800" dirty="0" smtClean="0"/>
              <a:t>Arguably, a dominant team could also increase CB because of the hope that the “hatred” dominant team can be defeated</a:t>
            </a:r>
            <a:endParaRPr lang="en-US" sz="2800" dirty="0"/>
          </a:p>
        </p:txBody>
      </p:sp>
    </p:spTree>
    <p:extLst>
      <p:ext uri="{BB962C8B-B14F-4D97-AF65-F5344CB8AC3E}">
        <p14:creationId xmlns:p14="http://schemas.microsoft.com/office/powerpoint/2010/main" val="2115828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9901" y="1033272"/>
            <a:ext cx="10704971" cy="4864608"/>
          </a:xfrm>
          <a:prstGeom prst="rect">
            <a:avLst/>
          </a:prstGeom>
        </p:spPr>
      </p:pic>
    </p:spTree>
    <p:extLst>
      <p:ext uri="{BB962C8B-B14F-4D97-AF65-F5344CB8AC3E}">
        <p14:creationId xmlns:p14="http://schemas.microsoft.com/office/powerpoint/2010/main" val="2686972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Two-Stage Method</a:t>
            </a:r>
            <a:endParaRPr lang="en-US" sz="4000" dirty="0"/>
          </a:p>
        </p:txBody>
      </p:sp>
      <p:sp>
        <p:nvSpPr>
          <p:cNvPr id="3" name="Content Placeholder 2"/>
          <p:cNvSpPr>
            <a:spLocks noGrp="1"/>
          </p:cNvSpPr>
          <p:nvPr>
            <p:ph idx="1"/>
          </p:nvPr>
        </p:nvSpPr>
        <p:spPr>
          <a:xfrm>
            <a:off x="604275" y="1935921"/>
            <a:ext cx="10972799" cy="4432752"/>
          </a:xfrm>
        </p:spPr>
        <p:txBody>
          <a:bodyPr>
            <a:normAutofit/>
          </a:bodyPr>
          <a:lstStyle/>
          <a:p>
            <a:pPr marL="514350" indent="-514350">
              <a:buFont typeface="+mj-lt"/>
              <a:buAutoNum type="arabicPeriod"/>
            </a:pPr>
            <a:r>
              <a:rPr lang="en-US" sz="2400" dirty="0" smtClean="0"/>
              <a:t>A random sample survey was implemented during July of 2006 in a large urban center that is home to an MLB team (scored 1-5; disagree-agree)</a:t>
            </a:r>
          </a:p>
          <a:p>
            <a:pPr marL="971550" lvl="1" indent="-514350">
              <a:buFont typeface="+mj-lt"/>
              <a:buAutoNum type="arabicPeriod"/>
            </a:pPr>
            <a:r>
              <a:rPr lang="en-US" sz="2000" dirty="0" smtClean="0"/>
              <a:t>A series of nine questions was constructed to measure the hope construct and whether respondents were consistent in their need for different types of hope, not just postseason play</a:t>
            </a:r>
          </a:p>
          <a:p>
            <a:pPr marL="514350" indent="-514350">
              <a:buFont typeface="+mj-lt"/>
              <a:buAutoNum type="arabicPeriod"/>
            </a:pPr>
            <a:r>
              <a:rPr lang="en-US" sz="2400" dirty="0" smtClean="0"/>
              <a:t>Aimed to pinpoint when the average fan loses hope and to determine whether all or most fans tend to lose hope with criteria based on their team’s lag behind the performance leader.</a:t>
            </a:r>
          </a:p>
          <a:p>
            <a:pPr marL="971550" lvl="1" indent="-514350">
              <a:buFont typeface="+mj-lt"/>
              <a:buAutoNum type="arabicPeriod"/>
            </a:pPr>
            <a:r>
              <a:rPr lang="en-US" sz="2000" dirty="0" smtClean="0"/>
              <a:t>It is argued that the GBL (game behind the lead) point at which a team management loses hope can proxy for the GBL point at which fans lose hope</a:t>
            </a:r>
          </a:p>
          <a:p>
            <a:pPr marL="0" indent="0">
              <a:buNone/>
            </a:pPr>
            <a:endParaRPr lang="en-US" dirty="0" smtClean="0"/>
          </a:p>
        </p:txBody>
      </p:sp>
    </p:spTree>
    <p:extLst>
      <p:ext uri="{BB962C8B-B14F-4D97-AF65-F5344CB8AC3E}">
        <p14:creationId xmlns:p14="http://schemas.microsoft.com/office/powerpoint/2010/main" val="1056425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Three Suppositions</a:t>
            </a:r>
            <a:endParaRPr lang="en-US" sz="4000" dirty="0"/>
          </a:p>
        </p:txBody>
      </p:sp>
      <p:sp>
        <p:nvSpPr>
          <p:cNvPr id="3" name="Content Placeholder 2"/>
          <p:cNvSpPr>
            <a:spLocks noGrp="1"/>
          </p:cNvSpPr>
          <p:nvPr>
            <p:ph idx="1"/>
          </p:nvPr>
        </p:nvSpPr>
        <p:spPr>
          <a:xfrm>
            <a:off x="599703" y="1935921"/>
            <a:ext cx="10981943" cy="4268160"/>
          </a:xfrm>
        </p:spPr>
        <p:txBody>
          <a:bodyPr>
            <a:normAutofit/>
          </a:bodyPr>
          <a:lstStyle/>
          <a:p>
            <a:pPr marL="514350" indent="-514350">
              <a:buFont typeface="+mj-lt"/>
              <a:buAutoNum type="arabicPeriod"/>
            </a:pPr>
            <a:r>
              <a:rPr lang="en-US" sz="2400" dirty="0" smtClean="0"/>
              <a:t>Fans and team management are both equally knowledgeable and rational concerning their team’s  prospects</a:t>
            </a:r>
          </a:p>
          <a:p>
            <a:pPr marL="514350" indent="-514350">
              <a:buFont typeface="+mj-lt"/>
              <a:buAutoNum type="arabicPeriod"/>
            </a:pPr>
            <a:r>
              <a:rPr lang="en-US" sz="2400" dirty="0" smtClean="0"/>
              <a:t>Management’s decision to give up on a season is readily observable by fans and that fans will take it as a credible signal that management has “thrown in the towel”, in turn influencing fans to also give up hope</a:t>
            </a:r>
          </a:p>
          <a:p>
            <a:pPr marL="514350" indent="-514350">
              <a:buFont typeface="+mj-lt"/>
              <a:buAutoNum type="arabicPeriod"/>
            </a:pPr>
            <a:r>
              <a:rPr lang="en-US" sz="2400" dirty="0" smtClean="0"/>
              <a:t>The manner in which management gives up (trade or release of a player who is a fan favorite, trades in which the team receives only cash or draft picks, etc.) may actually further impair the team’s chances</a:t>
            </a:r>
            <a:endParaRPr lang="en-US" sz="2400" dirty="0"/>
          </a:p>
        </p:txBody>
      </p:sp>
    </p:spTree>
    <p:extLst>
      <p:ext uri="{BB962C8B-B14F-4D97-AF65-F5344CB8AC3E}">
        <p14:creationId xmlns:p14="http://schemas.microsoft.com/office/powerpoint/2010/main" val="4248280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Method – Part 1</a:t>
            </a:r>
            <a:endParaRPr lang="en-US" sz="4000" dirty="0"/>
          </a:p>
        </p:txBody>
      </p:sp>
      <p:sp>
        <p:nvSpPr>
          <p:cNvPr id="3" name="Content Placeholder 2"/>
          <p:cNvSpPr>
            <a:spLocks noGrp="1"/>
          </p:cNvSpPr>
          <p:nvPr>
            <p:ph idx="1"/>
          </p:nvPr>
        </p:nvSpPr>
        <p:spPr>
          <a:xfrm>
            <a:off x="591672" y="2096064"/>
            <a:ext cx="10986246" cy="4129924"/>
          </a:xfrm>
        </p:spPr>
        <p:txBody>
          <a:bodyPr>
            <a:normAutofit/>
          </a:bodyPr>
          <a:lstStyle/>
          <a:p>
            <a:r>
              <a:rPr lang="en-US" sz="2400" dirty="0" smtClean="0"/>
              <a:t>Trades were documented by management at or around the trade deadline in the MLB</a:t>
            </a:r>
          </a:p>
          <a:p>
            <a:r>
              <a:rPr lang="en-US" sz="2400" dirty="0" smtClean="0"/>
              <a:t>Hypothesized that teams that traded for players with higher salaries than they received in return were doing so in order to increase their chances of making playoffs or winning a championship</a:t>
            </a:r>
          </a:p>
          <a:p>
            <a:pPr lvl="1"/>
            <a:r>
              <a:rPr lang="en-US" sz="2200" dirty="0" smtClean="0"/>
              <a:t>The contrary for teams looking to rebuild</a:t>
            </a:r>
          </a:p>
          <a:p>
            <a:r>
              <a:rPr lang="en-US" sz="2400" dirty="0" smtClean="0"/>
              <a:t>Thus, it is argued that net increased in salary can be used as a proxy for management hope</a:t>
            </a:r>
            <a:endParaRPr lang="en-US" sz="2400" dirty="0"/>
          </a:p>
        </p:txBody>
      </p:sp>
    </p:spTree>
    <p:extLst>
      <p:ext uri="{BB962C8B-B14F-4D97-AF65-F5344CB8AC3E}">
        <p14:creationId xmlns:p14="http://schemas.microsoft.com/office/powerpoint/2010/main" val="1445964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Method – Part 2</a:t>
            </a:r>
            <a:endParaRPr lang="en-US" sz="4000" dirty="0"/>
          </a:p>
        </p:txBody>
      </p:sp>
      <p:sp>
        <p:nvSpPr>
          <p:cNvPr id="3" name="Content Placeholder 2"/>
          <p:cNvSpPr>
            <a:spLocks noGrp="1"/>
          </p:cNvSpPr>
          <p:nvPr>
            <p:ph idx="1"/>
          </p:nvPr>
        </p:nvSpPr>
        <p:spPr>
          <a:xfrm>
            <a:off x="591672" y="2096064"/>
            <a:ext cx="10986246" cy="4129924"/>
          </a:xfrm>
        </p:spPr>
        <p:txBody>
          <a:bodyPr>
            <a:normAutofit/>
          </a:bodyPr>
          <a:lstStyle/>
          <a:p>
            <a:r>
              <a:rPr lang="en-US" sz="2400" dirty="0" smtClean="0"/>
              <a:t>The data was then analyzed to determine if there was strong empirical support linking management’s trading behavior with their GBL</a:t>
            </a:r>
          </a:p>
          <a:p>
            <a:pPr lvl="1"/>
            <a:r>
              <a:rPr lang="en-US" sz="2200" dirty="0" smtClean="0"/>
              <a:t>Data includes trades between 6/1/2006 and 7/31/2006 in MLB</a:t>
            </a:r>
          </a:p>
          <a:p>
            <a:r>
              <a:rPr lang="en-US" sz="2400" dirty="0" smtClean="0"/>
              <a:t>Factors Considered</a:t>
            </a:r>
          </a:p>
          <a:p>
            <a:pPr lvl="1"/>
            <a:r>
              <a:rPr lang="en-US" sz="2200" dirty="0" smtClean="0"/>
              <a:t>Date of each trade, the particulars of each trade (player names, cash, etc.), the number of GBL, &amp; teams net increase/decrease in salary incurred by the trade</a:t>
            </a:r>
          </a:p>
          <a:p>
            <a:r>
              <a:rPr lang="en-US" sz="2400" dirty="0" smtClean="0"/>
              <a:t>Teams that incurred net increases of salary because of the trade were given a value of “1” while teams that incurred a net decrease were given “2”</a:t>
            </a:r>
          </a:p>
        </p:txBody>
      </p:sp>
    </p:spTree>
    <p:extLst>
      <p:ext uri="{BB962C8B-B14F-4D97-AF65-F5344CB8AC3E}">
        <p14:creationId xmlns:p14="http://schemas.microsoft.com/office/powerpoint/2010/main" val="3082595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Goal of Observation</a:t>
            </a:r>
            <a:endParaRPr lang="en-US" sz="4000" dirty="0"/>
          </a:p>
        </p:txBody>
      </p:sp>
      <p:sp>
        <p:nvSpPr>
          <p:cNvPr id="3" name="Content Placeholder 2"/>
          <p:cNvSpPr>
            <a:spLocks noGrp="1"/>
          </p:cNvSpPr>
          <p:nvPr>
            <p:ph idx="1"/>
          </p:nvPr>
        </p:nvSpPr>
        <p:spPr>
          <a:xfrm>
            <a:off x="591672" y="2312894"/>
            <a:ext cx="10986246" cy="3913094"/>
          </a:xfrm>
        </p:spPr>
        <p:txBody>
          <a:bodyPr>
            <a:normAutofit lnSpcReduction="10000"/>
          </a:bodyPr>
          <a:lstStyle/>
          <a:p>
            <a:pPr marL="514350" indent="-514350">
              <a:buFont typeface="+mj-lt"/>
              <a:buAutoNum type="arabicPeriod"/>
            </a:pPr>
            <a:r>
              <a:rPr lang="en-US" sz="2800" dirty="0" smtClean="0"/>
              <a:t>To confirm whether management traded away salary when the team was “X” games or more out of a playoff spot at or around the trade deadline or traded into salary if the team was “X” games or less out of a playoff spot</a:t>
            </a:r>
          </a:p>
          <a:p>
            <a:pPr marL="514350" indent="-514350">
              <a:buFont typeface="+mj-lt"/>
              <a:buAutoNum type="arabicPeriod"/>
            </a:pPr>
            <a:endParaRPr lang="en-US" sz="2800" dirty="0" smtClean="0"/>
          </a:p>
          <a:p>
            <a:pPr marL="514350" indent="-514350">
              <a:buFont typeface="+mj-lt"/>
              <a:buAutoNum type="arabicPeriod"/>
            </a:pPr>
            <a:r>
              <a:rPr lang="en-US" sz="2800" dirty="0"/>
              <a:t>To confirm whether the behavior was universal or close to universal for all teams</a:t>
            </a:r>
            <a:endParaRPr lang="en-US" sz="2800" dirty="0" smtClean="0"/>
          </a:p>
          <a:p>
            <a:pPr marL="0" indent="0">
              <a:buNone/>
            </a:pPr>
            <a:endParaRPr lang="en-US" sz="2800" dirty="0" smtClean="0"/>
          </a:p>
        </p:txBody>
      </p:sp>
    </p:spTree>
    <p:extLst>
      <p:ext uri="{BB962C8B-B14F-4D97-AF65-F5344CB8AC3E}">
        <p14:creationId xmlns:p14="http://schemas.microsoft.com/office/powerpoint/2010/main" val="16034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63" y="115824"/>
            <a:ext cx="10353761" cy="1326321"/>
          </a:xfrm>
        </p:spPr>
        <p:txBody>
          <a:bodyPr/>
          <a:lstStyle/>
          <a:p>
            <a:r>
              <a:rPr lang="en-US" dirty="0" smtClean="0"/>
              <a:t>Results Part 1: </a:t>
            </a:r>
            <a:br>
              <a:rPr lang="en-US" dirty="0" smtClean="0"/>
            </a:br>
            <a:r>
              <a:rPr lang="en-US" dirty="0" smtClean="0"/>
              <a:t>Random Sample Mass-Market Survey</a:t>
            </a:r>
            <a:endParaRPr lang="en-US" dirty="0"/>
          </a:p>
        </p:txBody>
      </p:sp>
      <p:pic>
        <p:nvPicPr>
          <p:cNvPr id="5" name="Picture 4"/>
          <p:cNvPicPr>
            <a:picLocks noChangeAspect="1"/>
          </p:cNvPicPr>
          <p:nvPr/>
        </p:nvPicPr>
        <p:blipFill rotWithShape="1">
          <a:blip r:embed="rId2"/>
          <a:srcRect t="463" r="261" b="44739"/>
          <a:stretch/>
        </p:blipFill>
        <p:spPr>
          <a:xfrm>
            <a:off x="1438760" y="1442145"/>
            <a:ext cx="9248965" cy="5243799"/>
          </a:xfrm>
          <a:prstGeom prst="rect">
            <a:avLst/>
          </a:prstGeom>
        </p:spPr>
      </p:pic>
    </p:spTree>
    <p:extLst>
      <p:ext uri="{BB962C8B-B14F-4D97-AF65-F5344CB8AC3E}">
        <p14:creationId xmlns:p14="http://schemas.microsoft.com/office/powerpoint/2010/main" val="1853473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363" y="115824"/>
            <a:ext cx="10353761" cy="1326321"/>
          </a:xfrm>
        </p:spPr>
        <p:txBody>
          <a:bodyPr/>
          <a:lstStyle/>
          <a:p>
            <a:r>
              <a:rPr lang="en-US" dirty="0" smtClean="0"/>
              <a:t>Results Part 1: </a:t>
            </a:r>
            <a:br>
              <a:rPr lang="en-US" dirty="0" smtClean="0"/>
            </a:br>
            <a:r>
              <a:rPr lang="en-US" dirty="0" smtClean="0"/>
              <a:t>Random Sample Mass-Market Survey</a:t>
            </a:r>
            <a:endParaRPr lang="en-US" dirty="0"/>
          </a:p>
        </p:txBody>
      </p:sp>
      <p:pic>
        <p:nvPicPr>
          <p:cNvPr id="3" name="Picture 2"/>
          <p:cNvPicPr>
            <a:picLocks noChangeAspect="1"/>
          </p:cNvPicPr>
          <p:nvPr/>
        </p:nvPicPr>
        <p:blipFill rotWithShape="1">
          <a:blip r:embed="rId2"/>
          <a:srcRect t="54969" r="331"/>
          <a:stretch/>
        </p:blipFill>
        <p:spPr>
          <a:xfrm>
            <a:off x="1317034" y="1920239"/>
            <a:ext cx="9492418" cy="4425697"/>
          </a:xfrm>
          <a:prstGeom prst="rect">
            <a:avLst/>
          </a:prstGeom>
        </p:spPr>
      </p:pic>
    </p:spTree>
    <p:extLst>
      <p:ext uri="{BB962C8B-B14F-4D97-AF65-F5344CB8AC3E}">
        <p14:creationId xmlns:p14="http://schemas.microsoft.com/office/powerpoint/2010/main" val="3225054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Overview &amp; Key Words</a:t>
            </a:r>
            <a:endParaRPr lang="en-US" sz="4400" dirty="0"/>
          </a:p>
        </p:txBody>
      </p:sp>
      <p:sp>
        <p:nvSpPr>
          <p:cNvPr id="3" name="Content Placeholder 2"/>
          <p:cNvSpPr>
            <a:spLocks noGrp="1"/>
          </p:cNvSpPr>
          <p:nvPr>
            <p:ph idx="1"/>
          </p:nvPr>
        </p:nvSpPr>
        <p:spPr>
          <a:xfrm>
            <a:off x="913795" y="2096064"/>
            <a:ext cx="10353762" cy="4204152"/>
          </a:xfrm>
        </p:spPr>
        <p:txBody>
          <a:bodyPr>
            <a:noAutofit/>
          </a:bodyPr>
          <a:lstStyle/>
          <a:p>
            <a:r>
              <a:rPr lang="en-US" sz="2500" dirty="0" smtClean="0"/>
              <a:t>This paper analyzes the relationship between the goals of a firm/team in professional sports and its connection with the competitive balance.</a:t>
            </a:r>
          </a:p>
          <a:p>
            <a:pPr lvl="1"/>
            <a:r>
              <a:rPr lang="en-US" sz="2500" dirty="0" smtClean="0"/>
              <a:t>CB = Competitive Balance</a:t>
            </a:r>
          </a:p>
          <a:p>
            <a:r>
              <a:rPr lang="en-US" sz="2500" dirty="0" smtClean="0"/>
              <a:t>This paper first asserts that maximizing fan welfare is dependent upon the level of CB (hope) in the league. </a:t>
            </a:r>
          </a:p>
          <a:p>
            <a:r>
              <a:rPr lang="en-US" sz="2500" dirty="0" smtClean="0"/>
              <a:t>Fan’s welfare is a function of the prospect of their team advancing to postseason play. “Hope” is an important dimension of fan welfare.</a:t>
            </a:r>
          </a:p>
        </p:txBody>
      </p:sp>
    </p:spTree>
    <p:extLst>
      <p:ext uri="{BB962C8B-B14F-4D97-AF65-F5344CB8AC3E}">
        <p14:creationId xmlns:p14="http://schemas.microsoft.com/office/powerpoint/2010/main" val="2583859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11" y="234696"/>
            <a:ext cx="10353761" cy="1326321"/>
          </a:xfrm>
        </p:spPr>
        <p:txBody>
          <a:bodyPr/>
          <a:lstStyle/>
          <a:p>
            <a:r>
              <a:rPr lang="en-US" dirty="0" smtClean="0"/>
              <a:t>Results Part 2: </a:t>
            </a:r>
            <a:br>
              <a:rPr lang="en-US" dirty="0" smtClean="0"/>
            </a:br>
            <a:r>
              <a:rPr lang="en-US" dirty="0" smtClean="0"/>
              <a:t>Trade Analysis</a:t>
            </a:r>
            <a:endParaRPr lang="en-US" dirty="0"/>
          </a:p>
        </p:txBody>
      </p:sp>
      <p:pic>
        <p:nvPicPr>
          <p:cNvPr id="4" name="Picture 3"/>
          <p:cNvPicPr>
            <a:picLocks noChangeAspect="1"/>
          </p:cNvPicPr>
          <p:nvPr/>
        </p:nvPicPr>
        <p:blipFill>
          <a:blip r:embed="rId2"/>
          <a:stretch>
            <a:fillRect/>
          </a:stretch>
        </p:blipFill>
        <p:spPr>
          <a:xfrm>
            <a:off x="3533784" y="1561017"/>
            <a:ext cx="4912614" cy="5093605"/>
          </a:xfrm>
          <a:prstGeom prst="rect">
            <a:avLst/>
          </a:prstGeom>
        </p:spPr>
      </p:pic>
    </p:spTree>
    <p:extLst>
      <p:ext uri="{BB962C8B-B14F-4D97-AF65-F5344CB8AC3E}">
        <p14:creationId xmlns:p14="http://schemas.microsoft.com/office/powerpoint/2010/main" val="1486969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Results</a:t>
            </a:r>
            <a:endParaRPr lang="en-US" sz="4400" dirty="0"/>
          </a:p>
        </p:txBody>
      </p:sp>
      <p:sp>
        <p:nvSpPr>
          <p:cNvPr id="3" name="Content Placeholder 2"/>
          <p:cNvSpPr>
            <a:spLocks noGrp="1"/>
          </p:cNvSpPr>
          <p:nvPr>
            <p:ph idx="1"/>
          </p:nvPr>
        </p:nvSpPr>
        <p:spPr>
          <a:xfrm>
            <a:off x="618565" y="1935921"/>
            <a:ext cx="10972800" cy="4518667"/>
          </a:xfrm>
        </p:spPr>
        <p:txBody>
          <a:bodyPr>
            <a:normAutofit/>
          </a:bodyPr>
          <a:lstStyle/>
          <a:p>
            <a:pPr marL="514350" indent="-514350">
              <a:buFont typeface="+mj-lt"/>
              <a:buAutoNum type="arabicPeriod"/>
            </a:pPr>
            <a:r>
              <a:rPr lang="en-US" sz="2800" dirty="0" smtClean="0"/>
              <a:t>The combined factor analysis and the underlying survey results support the hypothesis that the </a:t>
            </a:r>
            <a:r>
              <a:rPr lang="en-US" sz="2800" i="1" dirty="0" smtClean="0"/>
              <a:t>hope</a:t>
            </a:r>
            <a:r>
              <a:rPr lang="en-US" sz="2800" dirty="0" smtClean="0"/>
              <a:t> for post-season play is another factor in driving fan interest</a:t>
            </a:r>
          </a:p>
          <a:p>
            <a:pPr marL="514350" indent="-514350">
              <a:buFont typeface="+mj-lt"/>
              <a:buAutoNum type="arabicPeriod"/>
            </a:pPr>
            <a:r>
              <a:rPr lang="en-US" sz="2800" dirty="0" smtClean="0"/>
              <a:t>The t-statistics lend strong support to the hypothesis that team management does trade away salary (give up hope) when the team is “X” or more GBL and takes on salary when it is fewer than “X” GBL. </a:t>
            </a:r>
            <a:r>
              <a:rPr lang="en-US" sz="2600" dirty="0" smtClean="0"/>
              <a:t>Also, although it is not conclusive the consistency of the results suggests that managers of most teams behave similarly. </a:t>
            </a:r>
            <a:endParaRPr lang="en-US" sz="2800" dirty="0" smtClean="0"/>
          </a:p>
        </p:txBody>
      </p:sp>
    </p:spTree>
    <p:extLst>
      <p:ext uri="{BB962C8B-B14F-4D97-AF65-F5344CB8AC3E}">
        <p14:creationId xmlns:p14="http://schemas.microsoft.com/office/powerpoint/2010/main" val="3665153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Conclusions</a:t>
            </a:r>
            <a:endParaRPr lang="en-US" sz="4400" dirty="0"/>
          </a:p>
        </p:txBody>
      </p:sp>
      <p:sp>
        <p:nvSpPr>
          <p:cNvPr id="3" name="Content Placeholder 2"/>
          <p:cNvSpPr>
            <a:spLocks noGrp="1"/>
          </p:cNvSpPr>
          <p:nvPr>
            <p:ph idx="1"/>
          </p:nvPr>
        </p:nvSpPr>
        <p:spPr>
          <a:xfrm>
            <a:off x="618565" y="1935921"/>
            <a:ext cx="10972800" cy="4518667"/>
          </a:xfrm>
        </p:spPr>
        <p:txBody>
          <a:bodyPr>
            <a:normAutofit fontScale="92500" lnSpcReduction="10000"/>
          </a:bodyPr>
          <a:lstStyle/>
          <a:p>
            <a:pPr marL="514350" indent="-514350">
              <a:buFont typeface="+mj-lt"/>
              <a:buAutoNum type="arabicPeriod"/>
            </a:pPr>
            <a:r>
              <a:rPr lang="en-US" sz="2800" dirty="0" smtClean="0"/>
              <a:t>Maximizing fan welfare is a legitimate goal of the firm, based on common goals utilized by for-profit firms most often propounded in the literature</a:t>
            </a:r>
          </a:p>
          <a:p>
            <a:pPr marL="514350" indent="-514350">
              <a:buFont typeface="+mj-lt"/>
              <a:buAutoNum type="arabicPeriod"/>
            </a:pPr>
            <a:r>
              <a:rPr lang="en-US" sz="2800" dirty="0" smtClean="0"/>
              <a:t>“Hope of post-season play” is related to fan interest</a:t>
            </a:r>
          </a:p>
          <a:p>
            <a:pPr marL="514350" indent="-514350">
              <a:buFont typeface="+mj-lt"/>
              <a:buAutoNum type="arabicPeriod"/>
            </a:pPr>
            <a:r>
              <a:rPr lang="en-US" sz="2800" dirty="0" smtClean="0"/>
              <a:t>Hope is adequately conceptualized as a binary construct implemented through GBL breakpoints</a:t>
            </a:r>
          </a:p>
          <a:p>
            <a:pPr marL="514350" indent="-514350">
              <a:buFont typeface="+mj-lt"/>
              <a:buAutoNum type="arabicPeriod"/>
            </a:pPr>
            <a:r>
              <a:rPr lang="en-US" sz="2800" dirty="0" smtClean="0"/>
              <a:t>In contrast to some of the CB literature, findings suggest that the number of teams (relative to number of teams in the league) reaching the post-season every year is related to far welfare</a:t>
            </a:r>
          </a:p>
        </p:txBody>
      </p:sp>
    </p:spTree>
    <p:extLst>
      <p:ext uri="{BB962C8B-B14F-4D97-AF65-F5344CB8AC3E}">
        <p14:creationId xmlns:p14="http://schemas.microsoft.com/office/powerpoint/2010/main" val="2032746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Conclusions</a:t>
            </a:r>
            <a:endParaRPr lang="en-US" sz="4400" dirty="0"/>
          </a:p>
        </p:txBody>
      </p:sp>
      <p:sp>
        <p:nvSpPr>
          <p:cNvPr id="3" name="Content Placeholder 2"/>
          <p:cNvSpPr>
            <a:spLocks noGrp="1"/>
          </p:cNvSpPr>
          <p:nvPr>
            <p:ph idx="1"/>
          </p:nvPr>
        </p:nvSpPr>
        <p:spPr>
          <a:xfrm>
            <a:off x="618565" y="1935921"/>
            <a:ext cx="10972800" cy="4518667"/>
          </a:xfrm>
        </p:spPr>
        <p:txBody>
          <a:bodyPr>
            <a:normAutofit fontScale="92500" lnSpcReduction="10000"/>
          </a:bodyPr>
          <a:lstStyle/>
          <a:p>
            <a:pPr marL="514350" indent="-514350">
              <a:buAutoNum type="arabicPeriod" startAt="5"/>
            </a:pPr>
            <a:r>
              <a:rPr lang="en-US" sz="2800" dirty="0" smtClean="0"/>
              <a:t>The results also suggest that the dispersion between those teams that might continue to post-season play and those teams that will clearly not is also important</a:t>
            </a:r>
          </a:p>
          <a:p>
            <a:pPr marL="514350" indent="-514350">
              <a:buAutoNum type="arabicPeriod" startAt="5"/>
            </a:pPr>
            <a:r>
              <a:rPr lang="en-US" sz="2800" dirty="0" smtClean="0"/>
              <a:t>The role of the trade deadline has also been underscored</a:t>
            </a:r>
          </a:p>
          <a:p>
            <a:pPr marL="514350" indent="-514350">
              <a:buAutoNum type="arabicPeriod" startAt="5"/>
            </a:pPr>
            <a:r>
              <a:rPr lang="en-US" sz="2800" dirty="0" smtClean="0"/>
              <a:t>The results indicate that “hope” represents or stimulates a level of engagement with the sport and league that is desired</a:t>
            </a:r>
          </a:p>
          <a:p>
            <a:pPr marL="514350" indent="-514350">
              <a:buAutoNum type="arabicPeriod" startAt="5"/>
            </a:pPr>
            <a:r>
              <a:rPr lang="en-US" sz="2800" dirty="0" smtClean="0"/>
              <a:t>A next step is to develop a measure of CB based on hope and empirically measured over time and to test whether this metric more effectively explains the relationship of CB and attendance</a:t>
            </a:r>
          </a:p>
        </p:txBody>
      </p:sp>
    </p:spTree>
    <p:extLst>
      <p:ext uri="{BB962C8B-B14F-4D97-AF65-F5344CB8AC3E}">
        <p14:creationId xmlns:p14="http://schemas.microsoft.com/office/powerpoint/2010/main" val="1766699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Five Sections</a:t>
            </a:r>
            <a:endParaRPr lang="en-US" sz="4400" dirty="0"/>
          </a:p>
        </p:txBody>
      </p:sp>
      <p:sp>
        <p:nvSpPr>
          <p:cNvPr id="3" name="Content Placeholder 2"/>
          <p:cNvSpPr>
            <a:spLocks noGrp="1"/>
          </p:cNvSpPr>
          <p:nvPr>
            <p:ph idx="1"/>
          </p:nvPr>
        </p:nvSpPr>
        <p:spPr>
          <a:xfrm>
            <a:off x="913795" y="1810512"/>
            <a:ext cx="10353762" cy="4462272"/>
          </a:xfrm>
        </p:spPr>
        <p:txBody>
          <a:bodyPr>
            <a:normAutofit/>
          </a:bodyPr>
          <a:lstStyle/>
          <a:p>
            <a:pPr marL="457200" indent="-457200">
              <a:buFont typeface="+mj-lt"/>
              <a:buAutoNum type="arabicPeriod"/>
            </a:pPr>
            <a:r>
              <a:rPr lang="en-US" sz="2400" dirty="0" smtClean="0"/>
              <a:t>An acknowledgement of important concepts of CB</a:t>
            </a:r>
          </a:p>
          <a:p>
            <a:pPr marL="457200" indent="-457200">
              <a:buFont typeface="+mj-lt"/>
              <a:buAutoNum type="arabicPeriod"/>
            </a:pPr>
            <a:r>
              <a:rPr lang="en-US" sz="2400" dirty="0" smtClean="0"/>
              <a:t>A discussion of the goal of the firm in the context of professional team sports and the role of CB in promoting this goal</a:t>
            </a:r>
          </a:p>
          <a:p>
            <a:pPr marL="457200" indent="-457200">
              <a:buFont typeface="+mj-lt"/>
              <a:buAutoNum type="arabicPeriod"/>
            </a:pPr>
            <a:r>
              <a:rPr lang="en-US" sz="2400" dirty="0" smtClean="0"/>
              <a:t>A definition of a construct that may form the basis of a future metric to measure CB in line with a fan-welfare based goal to the firm</a:t>
            </a:r>
          </a:p>
          <a:p>
            <a:pPr marL="457200" indent="-457200">
              <a:buFont typeface="+mj-lt"/>
              <a:buAutoNum type="arabicPeriod"/>
            </a:pPr>
            <a:r>
              <a:rPr lang="en-US" sz="2400" dirty="0" smtClean="0"/>
              <a:t>An empirical investigation of the hope construct to determine the resonance of the theoretical construct among fans and management</a:t>
            </a:r>
          </a:p>
          <a:p>
            <a:pPr marL="457200" indent="-457200">
              <a:buFont typeface="+mj-lt"/>
              <a:buAutoNum type="arabicPeriod"/>
            </a:pPr>
            <a:r>
              <a:rPr lang="en-US" sz="2400" dirty="0" smtClean="0"/>
              <a:t>Conclusions and future suggestions</a:t>
            </a:r>
            <a:endParaRPr lang="en-US" sz="2400" dirty="0"/>
          </a:p>
        </p:txBody>
      </p:sp>
    </p:spTree>
    <p:extLst>
      <p:ext uri="{BB962C8B-B14F-4D97-AF65-F5344CB8AC3E}">
        <p14:creationId xmlns:p14="http://schemas.microsoft.com/office/powerpoint/2010/main" val="270046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Concepts In Competitive Balance</a:t>
            </a:r>
            <a:endParaRPr lang="en-US" dirty="0"/>
          </a:p>
        </p:txBody>
      </p:sp>
      <p:sp>
        <p:nvSpPr>
          <p:cNvPr id="3" name="Content Placeholder 2"/>
          <p:cNvSpPr>
            <a:spLocks noGrp="1"/>
          </p:cNvSpPr>
          <p:nvPr>
            <p:ph idx="1"/>
          </p:nvPr>
        </p:nvSpPr>
        <p:spPr>
          <a:xfrm>
            <a:off x="913795" y="2096064"/>
            <a:ext cx="10353762" cy="4240728"/>
          </a:xfrm>
        </p:spPr>
        <p:txBody>
          <a:bodyPr>
            <a:normAutofit/>
          </a:bodyPr>
          <a:lstStyle/>
          <a:p>
            <a:r>
              <a:rPr lang="en-US" sz="2800" b="1" dirty="0" smtClean="0"/>
              <a:t>Competitive Balance</a:t>
            </a:r>
            <a:r>
              <a:rPr lang="en-US" sz="2800" dirty="0" smtClean="0"/>
              <a:t> (CB): degree of uncertainty in the outcomes of competitive sporting events</a:t>
            </a:r>
          </a:p>
          <a:p>
            <a:r>
              <a:rPr lang="en-US" sz="2800" b="1" dirty="0" smtClean="0"/>
              <a:t>Fan Welfare</a:t>
            </a:r>
            <a:r>
              <a:rPr lang="en-US" sz="2800" dirty="0" smtClean="0"/>
              <a:t>: overall </a:t>
            </a:r>
            <a:r>
              <a:rPr lang="en-US" sz="2800" dirty="0"/>
              <a:t>level of fan satisfaction as determined by the benefits provided by the team</a:t>
            </a:r>
          </a:p>
          <a:p>
            <a:pPr lvl="1"/>
            <a:r>
              <a:rPr lang="en-US" sz="2600" dirty="0" smtClean="0"/>
              <a:t>Different types of fans exist</a:t>
            </a:r>
          </a:p>
          <a:p>
            <a:r>
              <a:rPr lang="en-US" sz="2800" b="1" dirty="0" smtClean="0"/>
              <a:t>Hope</a:t>
            </a:r>
            <a:r>
              <a:rPr lang="en-US" sz="2800" dirty="0" smtClean="0"/>
              <a:t>: dynamic and binary forecast for a team’s ability to engage in post-season play, made by customers of that team</a:t>
            </a:r>
            <a:endParaRPr lang="en-US" sz="2800" dirty="0"/>
          </a:p>
        </p:txBody>
      </p:sp>
    </p:spTree>
    <p:extLst>
      <p:ext uri="{BB962C8B-B14F-4D97-AF65-F5344CB8AC3E}">
        <p14:creationId xmlns:p14="http://schemas.microsoft.com/office/powerpoint/2010/main" val="4065818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 of the Firm in a Professional Sports League – Part 1</a:t>
            </a:r>
            <a:endParaRPr lang="en-US" dirty="0"/>
          </a:p>
        </p:txBody>
      </p:sp>
      <p:sp>
        <p:nvSpPr>
          <p:cNvPr id="3" name="Content Placeholder 2"/>
          <p:cNvSpPr>
            <a:spLocks noGrp="1"/>
          </p:cNvSpPr>
          <p:nvPr>
            <p:ph idx="1"/>
          </p:nvPr>
        </p:nvSpPr>
        <p:spPr>
          <a:xfrm>
            <a:off x="612648" y="2096064"/>
            <a:ext cx="10963655" cy="4222440"/>
          </a:xfrm>
        </p:spPr>
        <p:txBody>
          <a:bodyPr>
            <a:normAutofit/>
          </a:bodyPr>
          <a:lstStyle/>
          <a:p>
            <a:r>
              <a:rPr lang="en-US" sz="2400" dirty="0" smtClean="0"/>
              <a:t>What should be the goal(s) of the firm in a professional sports league?</a:t>
            </a:r>
          </a:p>
          <a:p>
            <a:pPr lvl="1"/>
            <a:r>
              <a:rPr lang="en-US" sz="2200" dirty="0" smtClean="0"/>
              <a:t>Maximize team’s profits or maximize team’s winning percentage</a:t>
            </a:r>
          </a:p>
          <a:p>
            <a:r>
              <a:rPr lang="en-US" sz="2400" dirty="0" smtClean="0"/>
              <a:t>Seems to be implied that owner welfare is incidental to fan welfare and the welfare of the owner is maximized when the interests of the fan are served</a:t>
            </a:r>
          </a:p>
          <a:p>
            <a:r>
              <a:rPr lang="en-US" sz="2400" dirty="0" smtClean="0"/>
              <a:t>The objective is to show that maximizing fan welfare in a for-profit league environment is consistent with both maximizing shareholder and stockholder utility.</a:t>
            </a:r>
          </a:p>
          <a:p>
            <a:pPr lvl="1"/>
            <a:r>
              <a:rPr lang="en-US" sz="2200" dirty="0" smtClean="0"/>
              <a:t>World War II &amp; 9/11</a:t>
            </a:r>
          </a:p>
          <a:p>
            <a:endParaRPr lang="en-US" sz="2400" dirty="0"/>
          </a:p>
        </p:txBody>
      </p:sp>
    </p:spTree>
    <p:extLst>
      <p:ext uri="{BB962C8B-B14F-4D97-AF65-F5344CB8AC3E}">
        <p14:creationId xmlns:p14="http://schemas.microsoft.com/office/powerpoint/2010/main" val="2044518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 of the Firm in a Professional Sports League – Part 2</a:t>
            </a:r>
            <a:endParaRPr lang="en-US" dirty="0"/>
          </a:p>
        </p:txBody>
      </p:sp>
      <p:sp>
        <p:nvSpPr>
          <p:cNvPr id="3" name="Content Placeholder 2"/>
          <p:cNvSpPr>
            <a:spLocks noGrp="1"/>
          </p:cNvSpPr>
          <p:nvPr>
            <p:ph idx="1"/>
          </p:nvPr>
        </p:nvSpPr>
        <p:spPr>
          <a:xfrm>
            <a:off x="612648" y="2096064"/>
            <a:ext cx="10963655" cy="4313880"/>
          </a:xfrm>
        </p:spPr>
        <p:txBody>
          <a:bodyPr>
            <a:normAutofit lnSpcReduction="10000"/>
          </a:bodyPr>
          <a:lstStyle/>
          <a:p>
            <a:r>
              <a:rPr lang="en-US" sz="2400" dirty="0" smtClean="0"/>
              <a:t>At first glance, maximizing fan welfare serves neither to maximize shareholder wealth nor to maximize stakeholder utility. </a:t>
            </a:r>
          </a:p>
          <a:p>
            <a:r>
              <a:rPr lang="en-US" sz="2400" dirty="0" smtClean="0"/>
              <a:t>To reconcile this apparent discrepancy, one of three steps is necessary:</a:t>
            </a:r>
          </a:p>
          <a:p>
            <a:pPr marL="914400" indent="-457200">
              <a:spcBef>
                <a:spcPts val="0"/>
              </a:spcBef>
              <a:buFont typeface="+mj-lt"/>
              <a:buAutoNum type="arabicPeriod"/>
            </a:pPr>
            <a:r>
              <a:rPr lang="en-US" sz="2400" dirty="0" smtClean="0"/>
              <a:t>Develop a different firm objective</a:t>
            </a:r>
          </a:p>
          <a:p>
            <a:pPr marL="914400" indent="-457200">
              <a:spcBef>
                <a:spcPts val="0"/>
              </a:spcBef>
              <a:buFont typeface="+mj-lt"/>
              <a:buAutoNum type="arabicPeriod"/>
            </a:pPr>
            <a:r>
              <a:rPr lang="en-US" sz="2400" dirty="0" smtClean="0"/>
              <a:t>Differentiate professional sports in some meaningful way from its profit counterparts</a:t>
            </a:r>
          </a:p>
          <a:p>
            <a:pPr marL="914400" indent="-457200">
              <a:spcBef>
                <a:spcPts val="0"/>
              </a:spcBef>
              <a:buFont typeface="+mj-lt"/>
              <a:buAutoNum type="arabicPeriod"/>
            </a:pPr>
            <a:r>
              <a:rPr lang="en-US" sz="2400" dirty="0" smtClean="0"/>
              <a:t>Show that maximizing fan welfare does indeed either maximize shareholder utility, stakeholder utility, or both.</a:t>
            </a:r>
          </a:p>
          <a:p>
            <a:pPr indent="-223838">
              <a:spcBef>
                <a:spcPts val="0"/>
              </a:spcBef>
            </a:pPr>
            <a:r>
              <a:rPr lang="en-US" sz="2400" dirty="0" smtClean="0"/>
              <a:t>This paper pursues the second and third alternatives and in doing so, supports the argument that maximizing fan welfare should be a goal.</a:t>
            </a:r>
          </a:p>
        </p:txBody>
      </p:sp>
    </p:spTree>
    <p:extLst>
      <p:ext uri="{BB962C8B-B14F-4D97-AF65-F5344CB8AC3E}">
        <p14:creationId xmlns:p14="http://schemas.microsoft.com/office/powerpoint/2010/main" val="110826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CB to Promote Fan Welfare </a:t>
            </a:r>
            <a:endParaRPr lang="en-US" dirty="0"/>
          </a:p>
        </p:txBody>
      </p:sp>
      <p:sp>
        <p:nvSpPr>
          <p:cNvPr id="3" name="Content Placeholder 2"/>
          <p:cNvSpPr>
            <a:spLocks noGrp="1"/>
          </p:cNvSpPr>
          <p:nvPr>
            <p:ph idx="1"/>
          </p:nvPr>
        </p:nvSpPr>
        <p:spPr>
          <a:xfrm>
            <a:off x="913795" y="2096064"/>
            <a:ext cx="10353762" cy="4332168"/>
          </a:xfrm>
        </p:spPr>
        <p:txBody>
          <a:bodyPr>
            <a:normAutofit/>
          </a:bodyPr>
          <a:lstStyle/>
          <a:p>
            <a:r>
              <a:rPr lang="en-US" sz="2500" dirty="0" smtClean="0"/>
              <a:t>Fan interest results from an increase in the uncertainty of outcomes</a:t>
            </a:r>
          </a:p>
          <a:p>
            <a:r>
              <a:rPr lang="en-US" sz="2500" dirty="0" smtClean="0"/>
              <a:t>Uncertainty of Outcomes Hypothesis (UOH)</a:t>
            </a:r>
          </a:p>
          <a:p>
            <a:pPr lvl="1"/>
            <a:r>
              <a:rPr lang="en-US" sz="2500" dirty="0" smtClean="0"/>
              <a:t>Gives equal weight to each game, regardless of team’s position/standings</a:t>
            </a:r>
          </a:p>
          <a:p>
            <a:r>
              <a:rPr lang="en-US" sz="2500" dirty="0" smtClean="0"/>
              <a:t>Marginal Revenue for acquiring talent may be greater for some teams than for others, leading to a lack of competitive balance</a:t>
            </a:r>
          </a:p>
          <a:p>
            <a:r>
              <a:rPr lang="en-US" sz="2500" dirty="0" smtClean="0"/>
              <a:t>An assumption is made that a positive relationship exists between fan welfare and CB</a:t>
            </a:r>
          </a:p>
        </p:txBody>
      </p:sp>
    </p:spTree>
    <p:extLst>
      <p:ext uri="{BB962C8B-B14F-4D97-AF65-F5344CB8AC3E}">
        <p14:creationId xmlns:p14="http://schemas.microsoft.com/office/powerpoint/2010/main" val="530691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Hope?</a:t>
            </a:r>
            <a:br>
              <a:rPr lang="en-US" sz="4000" dirty="0" smtClean="0"/>
            </a:br>
            <a:r>
              <a:rPr lang="en-US" sz="4000" dirty="0" smtClean="0"/>
              <a:t>Part 1</a:t>
            </a:r>
            <a:endParaRPr lang="en-US" sz="4000" dirty="0"/>
          </a:p>
        </p:txBody>
      </p:sp>
      <p:sp>
        <p:nvSpPr>
          <p:cNvPr id="3" name="Content Placeholder 2"/>
          <p:cNvSpPr>
            <a:spLocks noGrp="1"/>
          </p:cNvSpPr>
          <p:nvPr>
            <p:ph idx="1"/>
          </p:nvPr>
        </p:nvSpPr>
        <p:spPr>
          <a:xfrm>
            <a:off x="603504" y="2096064"/>
            <a:ext cx="10972799" cy="4396176"/>
          </a:xfrm>
        </p:spPr>
        <p:txBody>
          <a:bodyPr>
            <a:noAutofit/>
          </a:bodyPr>
          <a:lstStyle/>
          <a:p>
            <a:r>
              <a:rPr lang="en-US" sz="2500" dirty="0" smtClean="0"/>
              <a:t>Some define CB as the measure of the UOH</a:t>
            </a:r>
          </a:p>
          <a:p>
            <a:pPr lvl="1"/>
            <a:r>
              <a:rPr lang="en-US" sz="2500" dirty="0" smtClean="0"/>
              <a:t>Although, it is said that a proper CB will not exist until every well-run club has a regularly recurring </a:t>
            </a:r>
            <a:r>
              <a:rPr lang="en-US" sz="2500" i="1" dirty="0" smtClean="0"/>
              <a:t>hope</a:t>
            </a:r>
            <a:r>
              <a:rPr lang="en-US" sz="2500" dirty="0" smtClean="0"/>
              <a:t> of reaching postseason play</a:t>
            </a:r>
          </a:p>
          <a:p>
            <a:r>
              <a:rPr lang="en-US" sz="2500" dirty="0" smtClean="0"/>
              <a:t>Hope is binary….as in it either exists or it does not</a:t>
            </a:r>
          </a:p>
          <a:p>
            <a:r>
              <a:rPr lang="en-US" sz="2500" dirty="0" smtClean="0"/>
              <a:t>Hope is dynamic… which means that fans may either attain, lose, and regain hope as time passes and events occur (winning streaks, trades, etc.)</a:t>
            </a:r>
          </a:p>
          <a:p>
            <a:r>
              <a:rPr lang="en-US" sz="2500" dirty="0" smtClean="0"/>
              <a:t>UOH, which is defined using CB is a continuous variable (low to high)</a:t>
            </a:r>
            <a:endParaRPr lang="en-US" sz="2500" dirty="0"/>
          </a:p>
        </p:txBody>
      </p:sp>
    </p:spTree>
    <p:extLst>
      <p:ext uri="{BB962C8B-B14F-4D97-AF65-F5344CB8AC3E}">
        <p14:creationId xmlns:p14="http://schemas.microsoft.com/office/powerpoint/2010/main" val="3299751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Hope?</a:t>
            </a:r>
            <a:br>
              <a:rPr lang="en-US" sz="4000" dirty="0" smtClean="0"/>
            </a:br>
            <a:r>
              <a:rPr lang="en-US" sz="4000" dirty="0" smtClean="0"/>
              <a:t>Part 2</a:t>
            </a:r>
            <a:endParaRPr lang="en-US" sz="4000" dirty="0"/>
          </a:p>
        </p:txBody>
      </p:sp>
      <p:sp>
        <p:nvSpPr>
          <p:cNvPr id="3" name="Content Placeholder 2"/>
          <p:cNvSpPr>
            <a:spLocks noGrp="1"/>
          </p:cNvSpPr>
          <p:nvPr>
            <p:ph idx="1"/>
          </p:nvPr>
        </p:nvSpPr>
        <p:spPr>
          <a:xfrm>
            <a:off x="603505" y="2096064"/>
            <a:ext cx="10963656" cy="4249872"/>
          </a:xfrm>
        </p:spPr>
        <p:txBody>
          <a:bodyPr>
            <a:normAutofit lnSpcReduction="10000"/>
          </a:bodyPr>
          <a:lstStyle/>
          <a:p>
            <a:pPr marL="0" indent="0">
              <a:buNone/>
            </a:pPr>
            <a:r>
              <a:rPr lang="en-US" sz="2400" dirty="0" smtClean="0"/>
              <a:t>This paper argues that three types of behavioral outcomes occur in terms of the effects on the type of commitment that is invested:</a:t>
            </a:r>
          </a:p>
          <a:p>
            <a:pPr marL="914400" indent="-457200">
              <a:spcBef>
                <a:spcPts val="0"/>
              </a:spcBef>
              <a:buFont typeface="+mj-lt"/>
              <a:buAutoNum type="arabicPeriod"/>
            </a:pPr>
            <a:r>
              <a:rPr lang="en-US" dirty="0" smtClean="0"/>
              <a:t>Commitments at the game level (watching the next game on TV or buying tickets to the next game)</a:t>
            </a:r>
          </a:p>
          <a:p>
            <a:pPr marL="914400" indent="-457200">
              <a:spcBef>
                <a:spcPts val="0"/>
              </a:spcBef>
              <a:buFont typeface="+mj-lt"/>
              <a:buAutoNum type="arabicPeriod"/>
            </a:pPr>
            <a:r>
              <a:rPr lang="en-US" dirty="0" smtClean="0"/>
              <a:t>Commitments at the within-season level (watching the rest of the season on TV)</a:t>
            </a:r>
          </a:p>
          <a:p>
            <a:pPr marL="914400" indent="-457200">
              <a:spcBef>
                <a:spcPts val="0"/>
              </a:spcBef>
              <a:buFont typeface="+mj-lt"/>
              <a:buAutoNum type="arabicPeriod"/>
            </a:pPr>
            <a:r>
              <a:rPr lang="en-US" dirty="0" smtClean="0"/>
              <a:t>Commitments at the between-season level (buying season tickets for the next season)</a:t>
            </a:r>
          </a:p>
          <a:p>
            <a:pPr marL="0" indent="0">
              <a:spcBef>
                <a:spcPts val="0"/>
              </a:spcBef>
              <a:buNone/>
            </a:pPr>
            <a:endParaRPr lang="en-US" dirty="0" smtClean="0"/>
          </a:p>
          <a:p>
            <a:pPr marL="0" indent="0">
              <a:spcBef>
                <a:spcPts val="0"/>
              </a:spcBef>
              <a:buNone/>
            </a:pPr>
            <a:endParaRPr lang="en-US" dirty="0" smtClean="0"/>
          </a:p>
          <a:p>
            <a:pPr marL="0" indent="0">
              <a:spcBef>
                <a:spcPts val="0"/>
              </a:spcBef>
              <a:buNone/>
            </a:pPr>
            <a:r>
              <a:rPr lang="en-US" sz="2400" dirty="0" smtClean="0"/>
              <a:t>Any attempt to measure fan welfare should measure each of these three outcomes.</a:t>
            </a:r>
            <a:endParaRPr lang="en-US" sz="2400" dirty="0"/>
          </a:p>
        </p:txBody>
      </p:sp>
    </p:spTree>
    <p:extLst>
      <p:ext uri="{BB962C8B-B14F-4D97-AF65-F5344CB8AC3E}">
        <p14:creationId xmlns:p14="http://schemas.microsoft.com/office/powerpoint/2010/main" val="1122614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1099</TotalTime>
  <Words>1527</Words>
  <Application>Microsoft Office PowerPoint</Application>
  <PresentationFormat>Widescreen</PresentationFormat>
  <Paragraphs>100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Bookman Old Style</vt:lpstr>
      <vt:lpstr>Rockwell</vt:lpstr>
      <vt:lpstr>Damask</vt:lpstr>
      <vt:lpstr>“If You Can’t Win, Why Should I Buy A Ticket?”: Hope, Fan Welfare, and Competitive Balance</vt:lpstr>
      <vt:lpstr>Overview &amp; Key Words</vt:lpstr>
      <vt:lpstr>Five Sections</vt:lpstr>
      <vt:lpstr>Important Concepts In Competitive Balance</vt:lpstr>
      <vt:lpstr>The Goal of the Firm in a Professional Sports League – Part 1</vt:lpstr>
      <vt:lpstr>The Goal of the Firm in a Professional Sports League – Part 2</vt:lpstr>
      <vt:lpstr>The Need for CB to Promote Fan Welfare </vt:lpstr>
      <vt:lpstr>What Is Hope? Part 1</vt:lpstr>
      <vt:lpstr>What Is Hope? Part 2</vt:lpstr>
      <vt:lpstr>PowerPoint Presentation</vt:lpstr>
      <vt:lpstr>Table 1 Analysis</vt:lpstr>
      <vt:lpstr>PowerPoint Presentation</vt:lpstr>
      <vt:lpstr>Two-Stage Method</vt:lpstr>
      <vt:lpstr>Three Suppositions</vt:lpstr>
      <vt:lpstr>Method – Part 1</vt:lpstr>
      <vt:lpstr>Method – Part 2</vt:lpstr>
      <vt:lpstr>Goal of Observation</vt:lpstr>
      <vt:lpstr>Results Part 1:  Random Sample Mass-Market Survey</vt:lpstr>
      <vt:lpstr>Results Part 1:  Random Sample Mass-Market Survey</vt:lpstr>
      <vt:lpstr>Results Part 2:  Trade Analysis</vt:lpstr>
      <vt:lpstr>Results</vt:lpstr>
      <vt:lpstr>Conclusions</vt:lpstr>
      <vt:lpstr>Conclusions</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Connor W Lynch</dc:creator>
  <cp:lastModifiedBy>Connor W Lynch</cp:lastModifiedBy>
  <cp:revision>21</cp:revision>
  <dcterms:created xsi:type="dcterms:W3CDTF">2018-03-27T03:26:32Z</dcterms:created>
  <dcterms:modified xsi:type="dcterms:W3CDTF">2018-03-27T21:45:56Z</dcterms:modified>
</cp:coreProperties>
</file>