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84" r:id="rId3"/>
    <p:sldId id="285" r:id="rId4"/>
    <p:sldId id="288" r:id="rId5"/>
    <p:sldId id="291" r:id="rId6"/>
    <p:sldId id="292" r:id="rId7"/>
    <p:sldId id="293" r:id="rId8"/>
    <p:sldId id="294" r:id="rId9"/>
    <p:sldId id="290" r:id="rId10"/>
    <p:sldId id="287" r:id="rId11"/>
    <p:sldId id="295" r:id="rId12"/>
    <p:sldId id="296" r:id="rId13"/>
    <p:sldId id="300" r:id="rId14"/>
    <p:sldId id="302" r:id="rId15"/>
    <p:sldId id="304" r:id="rId16"/>
    <p:sldId id="305" r:id="rId17"/>
    <p:sldId id="307" r:id="rId18"/>
    <p:sldId id="309" r:id="rId19"/>
    <p:sldId id="311" r:id="rId20"/>
    <p:sldId id="323" r:id="rId21"/>
    <p:sldId id="315" r:id="rId22"/>
    <p:sldId id="316" r:id="rId23"/>
    <p:sldId id="318" r:id="rId24"/>
    <p:sldId id="319" r:id="rId25"/>
    <p:sldId id="32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57" autoAdjust="0"/>
  </p:normalViewPr>
  <p:slideViewPr>
    <p:cSldViewPr snapToGrid="0" snapToObjects="1">
      <p:cViewPr varScale="1">
        <p:scale>
          <a:sx n="52" d="100"/>
          <a:sy n="52" d="100"/>
        </p:scale>
        <p:origin x="-104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BE2EF-8494-4A4C-8AC7-DE1184BDC381}" type="datetimeFigureOut">
              <a:rPr lang="en-US" smtClean="0"/>
              <a:t>3/25/18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B3919-BA81-4A43-A029-AA5C63854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5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smtClean="0"/>
              <a:t>Dollar value of bid amount, respondents income, extent to which they are a public good, prestige of a new stadium, explicit and implicit costs of new stadium, belief new stadium will help team</a:t>
            </a:r>
            <a:r>
              <a:rPr lang="en-US" sz="900" baseline="0" dirty="0" smtClean="0"/>
              <a:t> win SB, belief team will relocate w/o new stadium, would rather pay for a TWINS stadium, join t stadium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3919-BA81-4A43-A029-AA5C63854E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84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3919-BA81-4A43-A029-AA5C63854E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Those who felt relocation was credible </a:t>
            </a:r>
            <a:r>
              <a:rPr lang="en-US" dirty="0" err="1" smtClean="0"/>
              <a:t>vs</a:t>
            </a:r>
            <a:r>
              <a:rPr lang="en-US" dirty="0" smtClean="0"/>
              <a:t> those that did not + a pooled 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3919-BA81-4A43-A029-AA5C63854E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9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3919-BA81-4A43-A029-AA5C63854E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5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3919-BA81-4A43-A029-AA5C63854E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80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3919-BA81-4A43-A029-AA5C63854E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22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3919-BA81-4A43-A029-AA5C63854E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82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3919-BA81-4A43-A029-AA5C63854E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CDA-1D30-2B44-955C-424938135046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A2-5386-D54B-8CEF-77D31E20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7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CDA-1D30-2B44-955C-424938135046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A2-5386-D54B-8CEF-77D31E20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6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CDA-1D30-2B44-955C-424938135046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A2-5386-D54B-8CEF-77D31E20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6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CDA-1D30-2B44-955C-424938135046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A2-5386-D54B-8CEF-77D31E20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9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CDA-1D30-2B44-955C-424938135046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A2-5386-D54B-8CEF-77D31E20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CDA-1D30-2B44-955C-424938135046}" type="datetimeFigureOut">
              <a:rPr lang="en-US" smtClean="0"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A2-5386-D54B-8CEF-77D31E20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6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CDA-1D30-2B44-955C-424938135046}" type="datetimeFigureOut">
              <a:rPr lang="en-US" smtClean="0"/>
              <a:t>3/25/18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A2-5386-D54B-8CEF-77D31E20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7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CDA-1D30-2B44-955C-424938135046}" type="datetimeFigureOut">
              <a:rPr lang="en-US" smtClean="0"/>
              <a:t>3/25/18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A2-5386-D54B-8CEF-77D31E20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2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CDA-1D30-2B44-955C-424938135046}" type="datetimeFigureOut">
              <a:rPr lang="en-US" smtClean="0"/>
              <a:t>3/25/18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A2-5386-D54B-8CEF-77D31E20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7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CDA-1D30-2B44-955C-424938135046}" type="datetimeFigureOut">
              <a:rPr lang="en-US" smtClean="0"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A2-5386-D54B-8CEF-77D31E20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3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CDA-1D30-2B44-955C-424938135046}" type="datetimeFigureOut">
              <a:rPr lang="en-US" smtClean="0"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A2-5386-D54B-8CEF-77D31E20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5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80CDA-1D30-2B44-955C-424938135046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E7FA2-5386-D54B-8CEF-77D31E20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6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Local Welfare Generated by an NFL Team under Credible Threat of Relocation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Aju</a:t>
            </a:r>
            <a:r>
              <a:rPr lang="en-US" dirty="0" smtClean="0">
                <a:solidFill>
                  <a:schemeClr val="tx1"/>
                </a:solidFill>
              </a:rPr>
              <a:t> J. </a:t>
            </a:r>
            <a:r>
              <a:rPr lang="en-US" dirty="0" err="1" smtClean="0">
                <a:solidFill>
                  <a:schemeClr val="tx1"/>
                </a:solidFill>
              </a:rPr>
              <a:t>Fenn</a:t>
            </a:r>
            <a:r>
              <a:rPr lang="en-US" dirty="0" smtClean="0">
                <a:solidFill>
                  <a:schemeClr val="tx1"/>
                </a:solidFill>
              </a:rPr>
              <a:t>, John R Crooker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Will Whelan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0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Credible Threat of Relocation and WTP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Biggest criticism </a:t>
            </a:r>
            <a:r>
              <a:rPr lang="en-US" dirty="0" smtClean="0"/>
              <a:t>CVM- </a:t>
            </a:r>
            <a:r>
              <a:rPr lang="en-US" dirty="0" smtClean="0"/>
              <a:t>if respondents do not find the scenario credible, then the </a:t>
            </a:r>
            <a:r>
              <a:rPr lang="en-US" dirty="0" smtClean="0"/>
              <a:t>responses </a:t>
            </a:r>
            <a:r>
              <a:rPr lang="en-US" dirty="0" smtClean="0"/>
              <a:t>lack meaningful information</a:t>
            </a:r>
          </a:p>
          <a:p>
            <a:r>
              <a:rPr lang="en-US" dirty="0" smtClean="0"/>
              <a:t>&gt;50% of the respondents in this study believe the Vikings would move if the team did not get a new stadium</a:t>
            </a:r>
          </a:p>
          <a:p>
            <a:pPr lvl="1"/>
            <a:r>
              <a:rPr lang="en-US" dirty="0" smtClean="0"/>
              <a:t>Minnesota North Stars  </a:t>
            </a:r>
            <a:r>
              <a:rPr lang="en-US" dirty="0" smtClean="0">
                <a:sym typeface="Wingdings"/>
              </a:rPr>
              <a:t> Dallas</a:t>
            </a:r>
            <a:endParaRPr lang="en-US" dirty="0" smtClean="0"/>
          </a:p>
          <a:p>
            <a:pPr lvl="1"/>
            <a:r>
              <a:rPr lang="en-US" dirty="0" smtClean="0"/>
              <a:t>Cleveland Browns </a:t>
            </a:r>
            <a:r>
              <a:rPr lang="en-US" dirty="0" smtClean="0">
                <a:sym typeface="Wingdings"/>
              </a:rPr>
              <a:t> Baltimore</a:t>
            </a:r>
          </a:p>
          <a:p>
            <a:pPr lvl="1"/>
            <a:r>
              <a:rPr lang="en-US" dirty="0" smtClean="0">
                <a:sym typeface="Wingdings"/>
              </a:rPr>
              <a:t>Houston Oilers  Tennessee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2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Naïve Empirical Model – Ignoring Relocation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WTP = </a:t>
            </a:r>
            <a:r>
              <a:rPr lang="en-US" i="1" dirty="0" smtClean="0"/>
              <a:t>f (</a:t>
            </a:r>
            <a:r>
              <a:rPr lang="en-US" dirty="0" smtClean="0"/>
              <a:t>AMOUNT, INCOME, PUBGOOD, SPEND, PRESTIGE, WINSUPER, LEAVE, TWINS, UOFM, Z, </a:t>
            </a:r>
            <a:r>
              <a:rPr lang="en-US" i="1" dirty="0" smtClean="0"/>
              <a:t>e)</a:t>
            </a:r>
          </a:p>
          <a:p>
            <a:r>
              <a:rPr lang="en-US" dirty="0" smtClean="0"/>
              <a:t>“Yes</a:t>
            </a:r>
            <a:r>
              <a:rPr lang="en-US" dirty="0"/>
              <a:t>” response rate is 47%, suggesting that the bid amounts have not been set too high or too </a:t>
            </a:r>
            <a:r>
              <a:rPr lang="en-US" dirty="0" smtClean="0"/>
              <a:t>low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dependent variable, WTP, takes on the value of 1 with a “yes” response to the bid amount and a value of 0 with a “no” response.</a:t>
            </a:r>
          </a:p>
          <a:p>
            <a:r>
              <a:rPr lang="en-US" dirty="0" smtClean="0"/>
              <a:t>PUBGOOD </a:t>
            </a:r>
            <a:r>
              <a:rPr lang="en-US" dirty="0" smtClean="0"/>
              <a:t>= sum of 4 dummy variables </a:t>
            </a:r>
            <a:r>
              <a:rPr lang="en-US" dirty="0" smtClean="0">
                <a:sym typeface="Wingdings"/>
              </a:rPr>
              <a:t> READ, DISCUSS, INTEREST and </a:t>
            </a:r>
            <a:r>
              <a:rPr lang="en-US" dirty="0" smtClean="0">
                <a:sym typeface="Wingdings"/>
              </a:rPr>
              <a:t>FUN.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6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Results from the Naïve Model</a:t>
            </a:r>
            <a:endParaRPr lang="en-US" dirty="0"/>
          </a:p>
        </p:txBody>
      </p:sp>
      <p:pic>
        <p:nvPicPr>
          <p:cNvPr id="4" name="Content Placeholder 3" descr="Table 2 project model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 b="56114"/>
          <a:stretch/>
        </p:blipFill>
        <p:spPr/>
      </p:pic>
    </p:spTree>
    <p:extLst>
      <p:ext uri="{BB962C8B-B14F-4D97-AF65-F5344CB8AC3E}">
        <p14:creationId xmlns:p14="http://schemas.microsoft.com/office/powerpoint/2010/main" val="131749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Credible Threat of Relocation and the CVM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“If the respondent does not perceive the Vikings relocation to be a credible threat, is he valuing the Vikings?”</a:t>
            </a:r>
          </a:p>
          <a:p>
            <a:pPr marL="742950" lvl="2" indent="-342900"/>
            <a:r>
              <a:rPr lang="en-US" dirty="0" smtClean="0"/>
              <a:t>Kentucky basketball case</a:t>
            </a:r>
          </a:p>
          <a:p>
            <a:r>
              <a:rPr lang="en-US" dirty="0" smtClean="0"/>
              <a:t>The respondent could be only valuing the stadium and not the franchise </a:t>
            </a:r>
          </a:p>
          <a:p>
            <a:r>
              <a:rPr lang="en-US" dirty="0" smtClean="0"/>
              <a:t>To estimate the value of </a:t>
            </a:r>
            <a:r>
              <a:rPr lang="en-US" dirty="0" smtClean="0"/>
              <a:t>the franchise, only consider those who </a:t>
            </a:r>
            <a:r>
              <a:rPr lang="en-US" dirty="0" smtClean="0"/>
              <a:t>perceive </a:t>
            </a:r>
            <a:r>
              <a:rPr lang="en-US" dirty="0" smtClean="0"/>
              <a:t>the Vikings will relocate without a new stadium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4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5</a:t>
            </a:r>
            <a:endParaRPr lang="en-US" dirty="0"/>
          </a:p>
        </p:txBody>
      </p:sp>
      <p:pic>
        <p:nvPicPr>
          <p:cNvPr id="4" name="Content Placeholder 3" descr="table 5 ffff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31" r="-22731" b="18166"/>
          <a:stretch/>
        </p:blipFill>
        <p:spPr>
          <a:xfrm>
            <a:off x="-31750" y="1417638"/>
            <a:ext cx="8718550" cy="4984750"/>
          </a:xfrm>
        </p:spPr>
      </p:pic>
    </p:spTree>
    <p:extLst>
      <p:ext uri="{BB962C8B-B14F-4D97-AF65-F5344CB8AC3E}">
        <p14:creationId xmlns:p14="http://schemas.microsoft.com/office/powerpoint/2010/main" val="218272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/>
              <a:t>coefficient on the bid amount is the negative reciprocal of the estimated standard deviation in WTP across the sample</a:t>
            </a:r>
          </a:p>
          <a:p>
            <a:pPr lvl="1"/>
            <a:r>
              <a:rPr lang="en-US" dirty="0" smtClean="0"/>
              <a:t>Large range in estimated WTP across the sample        </a:t>
            </a:r>
            <a:r>
              <a:rPr lang="en-US" dirty="0" smtClean="0"/>
              <a:t>         </a:t>
            </a:r>
            <a:r>
              <a:rPr lang="en-US" dirty="0" smtClean="0"/>
              <a:t>(-$792.21- $1,320.53)</a:t>
            </a:r>
          </a:p>
          <a:p>
            <a:pPr lvl="1"/>
            <a:r>
              <a:rPr lang="en-US" dirty="0" err="1" smtClean="0"/>
              <a:t>Noncredible</a:t>
            </a:r>
            <a:r>
              <a:rPr lang="en-US" dirty="0" smtClean="0"/>
              <a:t> subsample average value for the Vikings is </a:t>
            </a:r>
            <a:r>
              <a:rPr lang="en-US" dirty="0" smtClean="0"/>
              <a:t>     -</a:t>
            </a:r>
            <a:r>
              <a:rPr lang="en-US" dirty="0" smtClean="0"/>
              <a:t>$252.03</a:t>
            </a:r>
          </a:p>
          <a:p>
            <a:pPr lvl="1"/>
            <a:r>
              <a:rPr lang="en-US" dirty="0" smtClean="0"/>
              <a:t>Range of values in the credible subsample </a:t>
            </a:r>
            <a:r>
              <a:rPr lang="en-US" dirty="0" smtClean="0"/>
              <a:t>is           </a:t>
            </a:r>
            <a:r>
              <a:rPr lang="en-US" dirty="0" smtClean="0"/>
              <a:t>-$158.85-$322.68 with an average of $73.26</a:t>
            </a:r>
          </a:p>
        </p:txBody>
      </p:sp>
    </p:spTree>
    <p:extLst>
      <p:ext uri="{BB962C8B-B14F-4D97-AF65-F5344CB8AC3E}">
        <p14:creationId xmlns:p14="http://schemas.microsoft.com/office/powerpoint/2010/main" val="333954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Modeling the Respondent’s Decision-Making Problem with Heterogeneous Credibility Beliefs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If there is a perception that the team will relocate without a new stadium, respondents’ answers to this question may be used to infer the value that includes the welfare received by respondents from the sports </a:t>
            </a:r>
            <a:r>
              <a:rPr lang="en-US" dirty="0" smtClean="0"/>
              <a:t>team</a:t>
            </a:r>
            <a:endParaRPr lang="en-US" dirty="0" smtClean="0"/>
          </a:p>
          <a:p>
            <a:r>
              <a:rPr lang="en-US" dirty="0" smtClean="0"/>
              <a:t>Focus of the investigation: to measure the value Minnesotans place on the Vikings</a:t>
            </a:r>
          </a:p>
          <a:p>
            <a:pPr lvl="1"/>
            <a:r>
              <a:rPr lang="en-US" dirty="0" smtClean="0"/>
              <a:t>55% of respondents indicated that they believed the Vikings would relocate without a </a:t>
            </a:r>
            <a:r>
              <a:rPr lang="en-US" dirty="0" smtClean="0"/>
              <a:t>new stadium</a:t>
            </a:r>
            <a:r>
              <a:rPr lang="en-US" dirty="0" smtClean="0"/>
              <a:t>, suggesting the valuation estimate may not include a value for the team (ignoring the differences in credibility beliefs would likely bias the valuation estimate)</a:t>
            </a:r>
          </a:p>
          <a:p>
            <a:r>
              <a:rPr lang="en-US" dirty="0" smtClean="0"/>
              <a:t>A respondent who does not believe the Vikings will relocate does not perceive a potential loss of the Vikings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6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stimating nfl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58" b="64548"/>
          <a:stretch/>
        </p:blipFill>
        <p:spPr>
          <a:xfrm>
            <a:off x="457200" y="1417638"/>
            <a:ext cx="8229600" cy="4525962"/>
          </a:xfrm>
        </p:spPr>
      </p:pic>
    </p:spTree>
    <p:extLst>
      <p:ext uri="{BB962C8B-B14F-4D97-AF65-F5344CB8AC3E}">
        <p14:creationId xmlns:p14="http://schemas.microsoft.com/office/powerpoint/2010/main" val="353436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RUM with Prior Credibility Belief Estimated</a:t>
            </a:r>
            <a:endParaRPr lang="en-US" dirty="0"/>
          </a:p>
        </p:txBody>
      </p:sp>
      <p:pic>
        <p:nvPicPr>
          <p:cNvPr id="4" name="Content Placeholder 3" descr="page 9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2" b="31752"/>
          <a:stretch/>
        </p:blipFill>
        <p:spPr>
          <a:xfrm>
            <a:off x="457200" y="1417638"/>
            <a:ext cx="8229600" cy="4368800"/>
          </a:xfrm>
        </p:spPr>
      </p:pic>
    </p:spTree>
    <p:extLst>
      <p:ext uri="{BB962C8B-B14F-4D97-AF65-F5344CB8AC3E}">
        <p14:creationId xmlns:p14="http://schemas.microsoft.com/office/powerpoint/2010/main" val="252249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Utility Model</a:t>
            </a:r>
            <a:endParaRPr lang="en-US" dirty="0"/>
          </a:p>
        </p:txBody>
      </p:sp>
      <p:pic>
        <p:nvPicPr>
          <p:cNvPr id="4" name="Content Placeholder 3" descr="estimating nfl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66" b="-15476"/>
          <a:stretch/>
        </p:blipFill>
        <p:spPr>
          <a:xfrm>
            <a:off x="457200" y="1600200"/>
            <a:ext cx="8229600" cy="4715333"/>
          </a:xfrm>
        </p:spPr>
      </p:pic>
      <p:sp>
        <p:nvSpPr>
          <p:cNvPr id="5" name="TextBox 4"/>
          <p:cNvSpPr txBox="1"/>
          <p:nvPr/>
        </p:nvSpPr>
        <p:spPr>
          <a:xfrm>
            <a:off x="1074687" y="3417252"/>
            <a:ext cx="67900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As the credibility of the relocation rises, the households are willing to pay greater amounts to keep the Vikings by funding the </a:t>
            </a:r>
            <a:r>
              <a:rPr lang="en-US" dirty="0" smtClean="0"/>
              <a:t>stadium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Average welfare per household = $530.65 (4.2983/.0081)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Average household welfare Minnesotans associate with a new stadium is -$229.41 (-1.8582/.0081)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Net Average household welfare for the stadium and the Vikings is $301.24.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Aggregating across Minnesota households suggests that the Vikings franchise in Minneapolis provides $702.3 million in welfare to Minnesota residents (given 1,323,569 households in Minnesota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2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paper is based on a survey during the time the Vikings were up for </a:t>
            </a:r>
            <a:r>
              <a:rPr lang="en-US" dirty="0" smtClean="0"/>
              <a:t>sale</a:t>
            </a:r>
            <a:r>
              <a:rPr lang="en-US" dirty="0"/>
              <a:t> </a:t>
            </a:r>
            <a:r>
              <a:rPr lang="en-US" dirty="0" smtClean="0"/>
              <a:t>(2002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purpose of this paper is to develop and estimate an unbiased estimator of a respondent’s household welfare generated by a professional sports franchise when the respondent perceives a risk of losing the franchise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229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stimating nfl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70" t="-6847" r="-29862" b="26995"/>
          <a:stretch/>
        </p:blipFill>
        <p:spPr>
          <a:xfrm>
            <a:off x="457200" y="612296"/>
            <a:ext cx="8229600" cy="2633678"/>
          </a:xfrm>
        </p:spPr>
      </p:pic>
      <p:sp>
        <p:nvSpPr>
          <p:cNvPr id="3" name="TextBox 2"/>
          <p:cNvSpPr txBox="1"/>
          <p:nvPr/>
        </p:nvSpPr>
        <p:spPr>
          <a:xfrm>
            <a:off x="1728278" y="3245974"/>
            <a:ext cx="557281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As the coefficient on the stadium is negative, respondents are less likely to agree to the bid amount when they do not perceive the Vikings will </a:t>
            </a:r>
            <a:r>
              <a:rPr lang="en-US" dirty="0" smtClean="0"/>
              <a:t>move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As the credibility of relocation rises, the households are willing to pay greater amounts to keep the Vikings by funding the </a:t>
            </a:r>
            <a:r>
              <a:rPr lang="en-US" dirty="0" smtClean="0"/>
              <a:t>stadium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When the respondent views the credibility of the Vikings relocating  is 43.2%, the estimated household welfare falls to 0 ( sum of the value of the franchise + new stadium)</a:t>
            </a:r>
          </a:p>
        </p:txBody>
      </p:sp>
    </p:spTree>
    <p:extLst>
      <p:ext uri="{BB962C8B-B14F-4D97-AF65-F5344CB8AC3E}">
        <p14:creationId xmlns:p14="http://schemas.microsoft.com/office/powerpoint/2010/main" val="126083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 Estimates</a:t>
            </a:r>
            <a:endParaRPr lang="en-US" dirty="0"/>
          </a:p>
        </p:txBody>
      </p:sp>
      <p:pic>
        <p:nvPicPr>
          <p:cNvPr id="4" name="Content Placeholder 3" descr="estimating nfl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78" b="75568"/>
          <a:stretch/>
        </p:blipFill>
        <p:spPr>
          <a:xfrm>
            <a:off x="457200" y="-292281"/>
            <a:ext cx="8229600" cy="4868959"/>
          </a:xfrm>
        </p:spPr>
      </p:pic>
    </p:spTree>
    <p:extLst>
      <p:ext uri="{BB962C8B-B14F-4D97-AF65-F5344CB8AC3E}">
        <p14:creationId xmlns:p14="http://schemas.microsoft.com/office/powerpoint/2010/main" val="72714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Welfare Associated with Franchise Located in Minnesota</a:t>
            </a:r>
            <a:endParaRPr lang="en-US" dirty="0"/>
          </a:p>
        </p:txBody>
      </p:sp>
      <p:pic>
        <p:nvPicPr>
          <p:cNvPr id="4" name="Content Placeholder 3" descr="page 9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08" b="79398"/>
          <a:stretch/>
        </p:blipFill>
        <p:spPr>
          <a:xfrm>
            <a:off x="286227" y="-1234881"/>
            <a:ext cx="8229600" cy="5949373"/>
          </a:xfrm>
        </p:spPr>
      </p:pic>
    </p:spTree>
    <p:extLst>
      <p:ext uri="{BB962C8B-B14F-4D97-AF65-F5344CB8AC3E}">
        <p14:creationId xmlns:p14="http://schemas.microsoft.com/office/powerpoint/2010/main" val="257239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paper provides evidence that the threat of relocation is important to inducing respondents to reveal their preferences for the franchise</a:t>
            </a:r>
          </a:p>
          <a:p>
            <a:pPr lvl="1"/>
            <a:r>
              <a:rPr lang="en-US" dirty="0" smtClean="0"/>
              <a:t>Simply treating the relocation threat as a certainty biases the WTP estimate downward</a:t>
            </a:r>
          </a:p>
          <a:p>
            <a:r>
              <a:rPr lang="en-US" dirty="0" smtClean="0"/>
              <a:t>The estimated model accurately predicts the respondents’ answers to the CVM question (79.3% accurately predicted)</a:t>
            </a:r>
          </a:p>
          <a:p>
            <a:r>
              <a:rPr lang="en-US" dirty="0" smtClean="0"/>
              <a:t>Credibility model suggests the Vikings are much more valuable to Minnesotans if it is believed they will relocate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8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Should a stadium be constructed for the Vikings?</a:t>
            </a:r>
          </a:p>
          <a:p>
            <a:r>
              <a:rPr lang="en-US" dirty="0" smtClean="0"/>
              <a:t>Typical household associates a welfare value of $530.65 with the Vikings</a:t>
            </a:r>
          </a:p>
          <a:p>
            <a:r>
              <a:rPr lang="en-US" dirty="0" smtClean="0"/>
              <a:t>Given the 1,323,569 households in Minnesota, we can estimate an aggregate $702,351,890  welfare value for the franchise from Minnesotans</a:t>
            </a:r>
          </a:p>
          <a:p>
            <a:r>
              <a:rPr lang="en-US" dirty="0"/>
              <a:t>As the model indicates a negative value for the stadium initiative, there </a:t>
            </a:r>
            <a:r>
              <a:rPr lang="en-US" dirty="0" smtClean="0"/>
              <a:t>is strong </a:t>
            </a:r>
            <a:r>
              <a:rPr lang="en-US" dirty="0"/>
              <a:t>statistical evidence that Minnesotans are not in favor of such construction at the time of the survey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9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Questions/comments?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1019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Examine the Willingness to Pay for a new stadium</a:t>
            </a:r>
            <a:endParaRPr lang="en-US" dirty="0" smtClean="0"/>
          </a:p>
          <a:p>
            <a:r>
              <a:rPr lang="en-US" dirty="0" smtClean="0"/>
              <a:t>Using a sample selection model, it was determined respondents who think that the Vikings may leave give different answers then those who do not. (Key = credibility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456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Survey Methodology and Sample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1400 households were </a:t>
            </a:r>
            <a:r>
              <a:rPr lang="en-US" dirty="0" smtClean="0"/>
              <a:t>randomly </a:t>
            </a:r>
            <a:r>
              <a:rPr lang="en-US" dirty="0" smtClean="0"/>
              <a:t>sampled- 700 from the metropolitan area and 700 from the rest of the state.</a:t>
            </a:r>
          </a:p>
          <a:p>
            <a:r>
              <a:rPr lang="en-US" dirty="0" smtClean="0"/>
              <a:t>Response rate = 42%</a:t>
            </a:r>
          </a:p>
          <a:p>
            <a:r>
              <a:rPr lang="en-US" dirty="0" smtClean="0"/>
              <a:t>Survey consisted of 33 questions divided into 3 sections: games viewed/fan interest, payment scenario, demographic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Offseason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4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Average number of </a:t>
            </a:r>
            <a:r>
              <a:rPr lang="en-US" dirty="0" smtClean="0"/>
              <a:t>games attended = </a:t>
            </a:r>
            <a:r>
              <a:rPr lang="en-US" dirty="0" smtClean="0"/>
              <a:t>0.33, average number of games watched on TV </a:t>
            </a:r>
            <a:r>
              <a:rPr lang="en-US" dirty="0" smtClean="0"/>
              <a:t>= 8.2</a:t>
            </a:r>
            <a:r>
              <a:rPr lang="en-US" dirty="0" smtClean="0"/>
              <a:t>.</a:t>
            </a:r>
          </a:p>
          <a:p>
            <a:r>
              <a:rPr lang="en-US" dirty="0" smtClean="0"/>
              <a:t>41% </a:t>
            </a:r>
            <a:r>
              <a:rPr lang="en-US" dirty="0" smtClean="0"/>
              <a:t>claim </a:t>
            </a:r>
            <a:r>
              <a:rPr lang="en-US" dirty="0" smtClean="0"/>
              <a:t>to read about the Vikings daily/weekly,</a:t>
            </a:r>
          </a:p>
          <a:p>
            <a:r>
              <a:rPr lang="en-US" dirty="0" smtClean="0"/>
              <a:t>54% discuss the Vikings daily/weekly, </a:t>
            </a:r>
          </a:p>
          <a:p>
            <a:r>
              <a:rPr lang="en-US" dirty="0" smtClean="0"/>
              <a:t>18% identified as “die-hard” fans</a:t>
            </a:r>
          </a:p>
          <a:p>
            <a:r>
              <a:rPr lang="en-US" dirty="0" smtClean="0"/>
              <a:t>13% felt that in the absence of Vikings football their level of fun would decreased by “a great deal” (rises to 35% with those whose level of fun would fall “slightly”)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6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According to the Viking’s website, the cost of </a:t>
            </a:r>
            <a:r>
              <a:rPr lang="en-US" dirty="0" smtClean="0"/>
              <a:t>a new stadium </a:t>
            </a:r>
            <a:r>
              <a:rPr lang="en-US" dirty="0" smtClean="0"/>
              <a:t>was between </a:t>
            </a:r>
            <a:r>
              <a:rPr lang="en-US" dirty="0" smtClean="0"/>
              <a:t>$450-$500 million. Respondents were then asked if they were willing to pay a one-time fee of $5, 10, 25 or 100 to finance a new stadium</a:t>
            </a:r>
          </a:p>
          <a:p>
            <a:pPr lvl="1"/>
            <a:r>
              <a:rPr lang="en-US" dirty="0" smtClean="0"/>
              <a:t>At $5, 51.5% agreed to pay</a:t>
            </a:r>
          </a:p>
          <a:p>
            <a:pPr lvl="1"/>
            <a:r>
              <a:rPr lang="en-US" dirty="0" smtClean="0"/>
              <a:t>At $15, 50.8% agreed to pay</a:t>
            </a:r>
          </a:p>
          <a:p>
            <a:pPr lvl="1"/>
            <a:r>
              <a:rPr lang="en-US" dirty="0" smtClean="0"/>
              <a:t>At $25, 50% agreed to pay</a:t>
            </a:r>
          </a:p>
          <a:p>
            <a:pPr lvl="1"/>
            <a:r>
              <a:rPr lang="en-US" dirty="0" smtClean="0"/>
              <a:t>At $100, 33.3% agreed to pay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9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last section solicited demographics from the respondent:</a:t>
            </a:r>
          </a:p>
          <a:p>
            <a:pPr lvl="1"/>
            <a:r>
              <a:rPr lang="en-US" dirty="0" smtClean="0"/>
              <a:t>73% male</a:t>
            </a:r>
          </a:p>
          <a:p>
            <a:pPr lvl="1"/>
            <a:r>
              <a:rPr lang="en-US" dirty="0" smtClean="0"/>
              <a:t>19% single</a:t>
            </a:r>
          </a:p>
          <a:p>
            <a:pPr lvl="1"/>
            <a:r>
              <a:rPr lang="en-US" dirty="0" smtClean="0"/>
              <a:t>93% white</a:t>
            </a:r>
          </a:p>
          <a:p>
            <a:pPr lvl="1"/>
            <a:r>
              <a:rPr lang="en-US" dirty="0" smtClean="0"/>
              <a:t>82% lived in Minnesota &gt; 20 years</a:t>
            </a:r>
          </a:p>
          <a:p>
            <a:pPr lvl="1"/>
            <a:r>
              <a:rPr lang="en-US" dirty="0" smtClean="0"/>
              <a:t>51% had college education</a:t>
            </a:r>
          </a:p>
          <a:p>
            <a:pPr lvl="1"/>
            <a:r>
              <a:rPr lang="en-US" dirty="0" smtClean="0"/>
              <a:t>Average annual income was about $57,000</a:t>
            </a:r>
          </a:p>
        </p:txBody>
      </p:sp>
    </p:spTree>
    <p:extLst>
      <p:ext uri="{BB962C8B-B14F-4D97-AF65-F5344CB8AC3E}">
        <p14:creationId xmlns:p14="http://schemas.microsoft.com/office/powerpoint/2010/main" val="235465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Contingent Valuation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“Would you be willing to pay $B out of your own household budget for the next year to make a new stadium possible?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R</a:t>
            </a:r>
            <a:r>
              <a:rPr lang="en-US" i="1" dirty="0" err="1" smtClean="0"/>
              <a:t>i</a:t>
            </a:r>
            <a:r>
              <a:rPr lang="en-US" i="1" dirty="0" smtClean="0"/>
              <a:t> = { </a:t>
            </a:r>
            <a:r>
              <a:rPr lang="en-US" dirty="0" smtClean="0"/>
              <a:t>Yes  </a:t>
            </a:r>
            <a:r>
              <a:rPr lang="en-US" dirty="0" err="1" smtClean="0"/>
              <a:t>WTP</a:t>
            </a:r>
            <a:r>
              <a:rPr lang="en-US" i="1" dirty="0" err="1" smtClean="0"/>
              <a:t>i</a:t>
            </a:r>
            <a:r>
              <a:rPr lang="en-US" i="1" dirty="0" smtClean="0"/>
              <a:t> &gt;/ Bi </a:t>
            </a:r>
            <a:r>
              <a:rPr lang="en-US" dirty="0" smtClean="0"/>
              <a:t>}</a:t>
            </a:r>
            <a:endParaRPr lang="en-US" i="1" dirty="0" smtClean="0"/>
          </a:p>
          <a:p>
            <a:r>
              <a:rPr lang="en-US" i="1" dirty="0"/>
              <a:t> </a:t>
            </a:r>
            <a:r>
              <a:rPr lang="en-US" i="1" dirty="0" smtClean="0"/>
              <a:t>       { </a:t>
            </a:r>
            <a:r>
              <a:rPr lang="en-US" dirty="0" smtClean="0"/>
              <a:t>No   otherwise  }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R</a:t>
            </a:r>
            <a:r>
              <a:rPr lang="en-US" i="1" dirty="0" err="1" smtClean="0"/>
              <a:t>i</a:t>
            </a:r>
            <a:r>
              <a:rPr lang="en-US" i="1" dirty="0" smtClean="0"/>
              <a:t> = </a:t>
            </a:r>
            <a:r>
              <a:rPr lang="en-US" dirty="0" smtClean="0"/>
              <a:t>respondent </a:t>
            </a:r>
            <a:r>
              <a:rPr lang="en-US" i="1" dirty="0"/>
              <a:t>i</a:t>
            </a:r>
            <a:r>
              <a:rPr lang="en-US" dirty="0" smtClean="0"/>
              <a:t>’s response</a:t>
            </a:r>
          </a:p>
          <a:p>
            <a:pPr lvl="1"/>
            <a:r>
              <a:rPr lang="en-US" dirty="0" err="1" smtClean="0"/>
              <a:t>WTP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= respondent’s willingness to pay for stadium</a:t>
            </a:r>
          </a:p>
          <a:p>
            <a:pPr lvl="1"/>
            <a:r>
              <a:rPr lang="en-US" dirty="0" smtClean="0"/>
              <a:t>B</a:t>
            </a:r>
            <a:r>
              <a:rPr lang="en-US" i="1" dirty="0" smtClean="0"/>
              <a:t>i = </a:t>
            </a:r>
            <a:r>
              <a:rPr lang="en-US" dirty="0" smtClean="0"/>
              <a:t>bid level put forth by interviewer (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allows for different bids to various respondents)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8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9201" r="-19201"/>
          <a:stretch>
            <a:fillRect/>
          </a:stretch>
        </p:blipFill>
        <p:spPr>
          <a:xfrm>
            <a:off x="578376" y="1417638"/>
            <a:ext cx="8108424" cy="4517684"/>
          </a:xfrm>
        </p:spPr>
      </p:pic>
    </p:spTree>
    <p:extLst>
      <p:ext uri="{BB962C8B-B14F-4D97-AF65-F5344CB8AC3E}">
        <p14:creationId xmlns:p14="http://schemas.microsoft.com/office/powerpoint/2010/main" val="348630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10406</TotalTime>
  <Words>1331</Words>
  <Application>Microsoft Macintosh PowerPoint</Application>
  <PresentationFormat>On-screen Show (4:3)</PresentationFormat>
  <Paragraphs>103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Estimating Local Welfare Generated by an NFL Team under Credible Threat of Relocation</vt:lpstr>
      <vt:lpstr>Background</vt:lpstr>
      <vt:lpstr>Background</vt:lpstr>
      <vt:lpstr>Survey Methodology and Sample Characteristics </vt:lpstr>
      <vt:lpstr>Survey Results</vt:lpstr>
      <vt:lpstr>PowerPoint Presentation</vt:lpstr>
      <vt:lpstr>PowerPoint Presentation</vt:lpstr>
      <vt:lpstr>Contingent Valuation Model</vt:lpstr>
      <vt:lpstr>Table 1</vt:lpstr>
      <vt:lpstr>Credible Threat of Relocation and WTP</vt:lpstr>
      <vt:lpstr>The Naïve Empirical Model – Ignoring Relocation Uncertainty</vt:lpstr>
      <vt:lpstr>Empirical Results from the Naïve Model</vt:lpstr>
      <vt:lpstr>Credible Threat of Relocation and the CVM</vt:lpstr>
      <vt:lpstr>Table 5</vt:lpstr>
      <vt:lpstr>PowerPoint Presentation</vt:lpstr>
      <vt:lpstr>Modeling the Respondent’s Decision-Making Problem with Heterogeneous Credibility Beliefs</vt:lpstr>
      <vt:lpstr>PowerPoint Presentation</vt:lpstr>
      <vt:lpstr>RUM with Prior Credibility Belief Estimated</vt:lpstr>
      <vt:lpstr>Random Utility Model</vt:lpstr>
      <vt:lpstr>PowerPoint Presentation</vt:lpstr>
      <vt:lpstr>Household Estimates</vt:lpstr>
      <vt:lpstr>Welfare Associated with Franchise Located in Minnesota</vt:lpstr>
      <vt:lpstr>Conclusions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Local Welfare Generated by an NFL Team under Credible Threat of Relocation</dc:title>
  <dc:creator>Will</dc:creator>
  <cp:lastModifiedBy>Will</cp:lastModifiedBy>
  <cp:revision>40</cp:revision>
  <dcterms:created xsi:type="dcterms:W3CDTF">2018-03-20T14:15:51Z</dcterms:created>
  <dcterms:modified xsi:type="dcterms:W3CDTF">2018-03-27T19:50:00Z</dcterms:modified>
</cp:coreProperties>
</file>