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9" r:id="rId4"/>
    <p:sldId id="258" r:id="rId5"/>
    <p:sldId id="265" r:id="rId6"/>
    <p:sldId id="271" r:id="rId7"/>
    <p:sldId id="262" r:id="rId8"/>
    <p:sldId id="260" r:id="rId9"/>
    <p:sldId id="261" r:id="rId10"/>
    <p:sldId id="267" r:id="rId11"/>
    <p:sldId id="266" r:id="rId12"/>
    <p:sldId id="269" r:id="rId13"/>
    <p:sldId id="263" r:id="rId14"/>
    <p:sldId id="270" r:id="rId15"/>
    <p:sldId id="268" r:id="rId16"/>
    <p:sldId id="264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89065" autoAdjust="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2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D7D05-92B3-4C74-906C-D27E41FE45B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E7E06-A557-49FF-9649-9634E245B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E7E06-A557-49FF-9649-9634E245B0D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TOP FIVE TEAMS in current standings are: San Antonio, Indiana, Oklahoma City, Miami, and the LA Clippers</a:t>
            </a:r>
          </a:p>
          <a:p>
            <a:r>
              <a:rPr lang="en-US" dirty="0" smtClean="0"/>
              <a:t>Milwaukee, Dallas, Utah,</a:t>
            </a:r>
            <a:r>
              <a:rPr lang="en-US" baseline="0" dirty="0" smtClean="0"/>
              <a:t> the Lakers, and ATL are all in the bottom of their conferences.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E7E06-A557-49FF-9649-9634E245B0D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22EE719-181C-434D-A0D7-E6D420507E4A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9296C5C-6006-4392-84E4-AE5526E290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EE719-181C-434D-A0D7-E6D420507E4A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96C5C-6006-4392-84E4-AE5526E29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EE719-181C-434D-A0D7-E6D420507E4A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96C5C-6006-4392-84E4-AE5526E29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EE719-181C-434D-A0D7-E6D420507E4A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96C5C-6006-4392-84E4-AE5526E29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22EE719-181C-434D-A0D7-E6D420507E4A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9296C5C-6006-4392-84E4-AE5526E290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EE719-181C-434D-A0D7-E6D420507E4A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9296C5C-6006-4392-84E4-AE5526E290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EE719-181C-434D-A0D7-E6D420507E4A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9296C5C-6006-4392-84E4-AE5526E29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EE719-181C-434D-A0D7-E6D420507E4A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96C5C-6006-4392-84E4-AE5526E290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EE719-181C-434D-A0D7-E6D420507E4A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96C5C-6006-4392-84E4-AE5526E29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22EE719-181C-434D-A0D7-E6D420507E4A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9296C5C-6006-4392-84E4-AE5526E290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22EE719-181C-434D-A0D7-E6D420507E4A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9296C5C-6006-4392-84E4-AE5526E290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22EE719-181C-434D-A0D7-E6D420507E4A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9296C5C-6006-4392-84E4-AE5526E290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458200" cy="2057400"/>
          </a:xfrm>
        </p:spPr>
        <p:txBody>
          <a:bodyPr>
            <a:normAutofit/>
          </a:bodyPr>
          <a:lstStyle/>
          <a:p>
            <a:r>
              <a:rPr lang="en-US" dirty="0" smtClean="0"/>
              <a:t>The Effects of Roster Turnover on Demand in the NBA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2819400"/>
            <a:ext cx="7093634" cy="1752600"/>
          </a:xfrm>
        </p:spPr>
        <p:txBody>
          <a:bodyPr/>
          <a:lstStyle/>
          <a:p>
            <a:r>
              <a:rPr lang="en-US" dirty="0"/>
              <a:t>Alan L. </a:t>
            </a:r>
            <a:r>
              <a:rPr lang="en-US" dirty="0" smtClean="0"/>
              <a:t>Morse, </a:t>
            </a:r>
            <a:r>
              <a:rPr lang="en-US" dirty="0"/>
              <a:t>Stephen L. </a:t>
            </a:r>
            <a:r>
              <a:rPr lang="en-US" dirty="0" smtClean="0"/>
              <a:t>Shapiro, </a:t>
            </a:r>
            <a:r>
              <a:rPr lang="en-US" dirty="0"/>
              <a:t>Chad D. </a:t>
            </a:r>
            <a:r>
              <a:rPr lang="en-US" dirty="0" err="1" smtClean="0"/>
              <a:t>McEvoy</a:t>
            </a:r>
            <a:r>
              <a:rPr lang="en-US" dirty="0" smtClean="0"/>
              <a:t>, </a:t>
            </a:r>
          </a:p>
          <a:p>
            <a:r>
              <a:rPr lang="en-US" dirty="0" smtClean="0"/>
              <a:t>and </a:t>
            </a:r>
            <a:r>
              <a:rPr lang="en-US" dirty="0"/>
              <a:t>Daniel A. </a:t>
            </a:r>
            <a:r>
              <a:rPr lang="en-US" dirty="0" err="1" smtClean="0"/>
              <a:t>Rascher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1722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Presented by: Kelly Dallavalle</a:t>
            </a:r>
            <a:endParaRPr lang="en-US" sz="2400" dirty="0"/>
          </a:p>
        </p:txBody>
      </p:sp>
      <p:pic>
        <p:nvPicPr>
          <p:cNvPr id="20483" name="Picture 3" descr="http://ak4.picdn.net/shutterstock/videos/1969516/preview/stock-footage-play-basketball-on-the-wood-floor.jpg"/>
          <p:cNvPicPr>
            <a:picLocks noChangeAspect="1" noChangeArrowheads="1"/>
          </p:cNvPicPr>
          <p:nvPr/>
        </p:nvPicPr>
        <p:blipFill>
          <a:blip r:embed="rId2"/>
          <a:srcRect b="13736"/>
          <a:stretch>
            <a:fillRect/>
          </a:stretch>
        </p:blipFill>
        <p:spPr bwMode="auto">
          <a:xfrm>
            <a:off x="4191000" y="4465319"/>
            <a:ext cx="4953000" cy="23926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NBA teams between the 2000- 2001 and 2004-2005 seasons </a:t>
            </a:r>
          </a:p>
          <a:p>
            <a:pPr lvl="1"/>
            <a:r>
              <a:rPr lang="en-US" dirty="0" smtClean="0"/>
              <a:t>Average total home attendance of 700,086, with a standard deviation of 92,707. </a:t>
            </a:r>
          </a:p>
          <a:p>
            <a:pPr lvl="1"/>
            <a:r>
              <a:rPr lang="en-US" dirty="0" smtClean="0"/>
              <a:t>About one-third of teams’ rosters changed each season. </a:t>
            </a:r>
          </a:p>
          <a:p>
            <a:pPr lvl="1"/>
            <a:r>
              <a:rPr lang="en-US" dirty="0" smtClean="0"/>
              <a:t>Average player turnover of 36.2% </a:t>
            </a:r>
          </a:p>
          <a:p>
            <a:pPr lvl="1"/>
            <a:r>
              <a:rPr lang="en-US" dirty="0" smtClean="0"/>
              <a:t>Average ticket price of all games in the sample was $45.76. </a:t>
            </a:r>
          </a:p>
          <a:p>
            <a:endParaRPr lang="en-US" dirty="0" smtClean="0"/>
          </a:p>
          <a:p>
            <a:r>
              <a:rPr lang="en-US" dirty="0" smtClean="0"/>
              <a:t>Seven of the 14 independent variables were significantly correlated to attendance at the 0.05 level. </a:t>
            </a:r>
          </a:p>
          <a:p>
            <a:pPr lvl="1">
              <a:buNone/>
            </a:pPr>
            <a:endParaRPr lang="en-US" i="1" dirty="0" smtClean="0"/>
          </a:p>
          <a:p>
            <a:pPr lvl="1">
              <a:buFont typeface="Wingdings" pitchFamily="2" charset="2"/>
              <a:buChar char="Ø"/>
            </a:pPr>
            <a:r>
              <a:rPr lang="en-US" i="1" dirty="0" smtClean="0"/>
              <a:t>It </a:t>
            </a:r>
            <a:r>
              <a:rPr lang="en-US" dirty="0" smtClean="0"/>
              <a:t>is important to note that neither measurements for roster turnover (player turnover and salary turnover) were significantly correlated with attendance.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</a:t>
            </a:r>
            <a:br>
              <a:rPr lang="en-US" dirty="0" smtClean="0"/>
            </a:br>
            <a:r>
              <a:rPr lang="en-US" dirty="0" smtClean="0"/>
              <a:t>Correlations</a:t>
            </a:r>
            <a:br>
              <a:rPr lang="en-US" dirty="0" smtClean="0"/>
            </a:br>
            <a:r>
              <a:rPr lang="en-US" dirty="0" smtClean="0"/>
              <a:t>with </a:t>
            </a:r>
            <a:br>
              <a:rPr lang="en-US" dirty="0" smtClean="0"/>
            </a:br>
            <a:r>
              <a:rPr lang="en-US" dirty="0" smtClean="0"/>
              <a:t>Attendance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715000" y="3440112"/>
            <a:ext cx="3276600" cy="318928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/>
              <a:t>Significant Variables include: </a:t>
            </a:r>
          </a:p>
          <a:p>
            <a:pPr algn="l"/>
            <a:r>
              <a:rPr lang="en-US" dirty="0" smtClean="0"/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Previous year’s attendance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# of all-star players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Current winning percentage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Previous season’s winning 	percentage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# league championships 	won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Home county population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Average ticket price for a 	current season 	game 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8039" t="6494" r="6215" b="2309"/>
          <a:stretch>
            <a:fillRect/>
          </a:stretch>
        </p:blipFill>
        <p:spPr bwMode="auto">
          <a:xfrm>
            <a:off x="0" y="168563"/>
            <a:ext cx="5410200" cy="6475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Left Arrow 6"/>
          <p:cNvSpPr/>
          <p:nvPr/>
        </p:nvSpPr>
        <p:spPr>
          <a:xfrm rot="20325895">
            <a:off x="3590035" y="2219246"/>
            <a:ext cx="1371600" cy="304800"/>
          </a:xfrm>
          <a:prstGeom prst="leftArrow">
            <a:avLst>
              <a:gd name="adj1" fmla="val 50000"/>
              <a:gd name="adj2" fmla="val 880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/>
          <p:cNvSpPr/>
          <p:nvPr/>
        </p:nvSpPr>
        <p:spPr>
          <a:xfrm rot="20689625">
            <a:off x="3140180" y="3907984"/>
            <a:ext cx="1371600" cy="304800"/>
          </a:xfrm>
          <a:prstGeom prst="leftArrow">
            <a:avLst>
              <a:gd name="adj1" fmla="val 50000"/>
              <a:gd name="adj2" fmla="val 880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Brace 19"/>
          <p:cNvSpPr/>
          <p:nvPr/>
        </p:nvSpPr>
        <p:spPr>
          <a:xfrm>
            <a:off x="2895600" y="1676400"/>
            <a:ext cx="609600" cy="19812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Censored Regression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140 observations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The censored regression model was found to be significant</a:t>
            </a:r>
          </a:p>
          <a:p>
            <a:endParaRPr lang="en-US" dirty="0" smtClean="0"/>
          </a:p>
          <a:p>
            <a:r>
              <a:rPr lang="en-US" dirty="0" smtClean="0"/>
              <a:t>Current winning percentage, previous winning percentage, population, and playing in a new arena were all positively related to attendance.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Censored Regression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4495800" y="1107560"/>
            <a:ext cx="4399256" cy="10668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Dependent Variable  = Season Attendance</a:t>
            </a:r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651" t="7406" r="5465" b="2238"/>
          <a:stretch>
            <a:fillRect/>
          </a:stretch>
        </p:blipFill>
        <p:spPr bwMode="auto">
          <a:xfrm>
            <a:off x="0" y="1494692"/>
            <a:ext cx="9144000" cy="53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" name="Double Brace 34"/>
          <p:cNvSpPr/>
          <p:nvPr/>
        </p:nvSpPr>
        <p:spPr>
          <a:xfrm>
            <a:off x="8077200" y="2743200"/>
            <a:ext cx="990600" cy="1676400"/>
          </a:xfrm>
          <a:prstGeom prst="brace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uble Brace 35"/>
          <p:cNvSpPr/>
          <p:nvPr/>
        </p:nvSpPr>
        <p:spPr>
          <a:xfrm>
            <a:off x="8229600" y="5562600"/>
            <a:ext cx="762000" cy="685800"/>
          </a:xfrm>
          <a:prstGeom prst="brace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152400" y="5638800"/>
            <a:ext cx="1371600" cy="533400"/>
          </a:xfrm>
          <a:prstGeom prst="round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152400" y="2743200"/>
            <a:ext cx="1371600" cy="1676400"/>
          </a:xfrm>
          <a:prstGeom prst="round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Censored Regression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Previous attendance explained the most variability in attendance. </a:t>
            </a:r>
          </a:p>
          <a:p>
            <a:pPr lvl="1"/>
            <a:r>
              <a:rPr lang="en-US" dirty="0" smtClean="0"/>
              <a:t>H</a:t>
            </a:r>
            <a:r>
              <a:rPr lang="en-US" dirty="0" smtClean="0"/>
              <a:t>igh </a:t>
            </a:r>
            <a:r>
              <a:rPr lang="en-US" dirty="0" smtClean="0"/>
              <a:t>correlation between current and previous attendance. </a:t>
            </a:r>
          </a:p>
          <a:p>
            <a:pPr lvl="1"/>
            <a:r>
              <a:rPr lang="en-US" dirty="0" smtClean="0"/>
              <a:t>H</a:t>
            </a:r>
            <a:r>
              <a:rPr lang="en-US" dirty="0" smtClean="0"/>
              <a:t>elped </a:t>
            </a:r>
            <a:r>
              <a:rPr lang="en-US" dirty="0" smtClean="0"/>
              <a:t>to examine the effect of roster turnover on the change in attendance from year to year.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Local sport competition was the only variable that had a significantly negative impact on attendance. </a:t>
            </a:r>
          </a:p>
          <a:p>
            <a:pPr lvl="1"/>
            <a:r>
              <a:rPr lang="en-US" dirty="0" smtClean="0"/>
              <a:t>For each additional major professional sports team, local NBA team saw </a:t>
            </a:r>
            <a:r>
              <a:rPr lang="en-US" dirty="0" smtClean="0"/>
              <a:t>a </a:t>
            </a:r>
            <a:r>
              <a:rPr lang="en-US" dirty="0" smtClean="0"/>
              <a:t>decrease in attendance by about 2%. </a:t>
            </a:r>
          </a:p>
          <a:p>
            <a:pPr lvl="1"/>
            <a:r>
              <a:rPr lang="en-US" dirty="0" smtClean="0"/>
              <a:t>This finding is consistent with recent research showing that NBA and minor league hockey teams saw an increase in attendance of approximately 2% during the NHL lockout in 2004-2005 (</a:t>
            </a:r>
            <a:r>
              <a:rPr lang="en-US" dirty="0" err="1" smtClean="0"/>
              <a:t>Rascher</a:t>
            </a:r>
            <a:r>
              <a:rPr lang="en-US" dirty="0" smtClean="0"/>
              <a:t> et al., in press).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831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number of all-stars from the previous year that stay on the roster positively affects attendance.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Team history has a positive impact on attendance. </a:t>
            </a:r>
          </a:p>
          <a:p>
            <a:endParaRPr lang="en-US" dirty="0" smtClean="0"/>
          </a:p>
          <a:p>
            <a:r>
              <a:rPr lang="en-US" dirty="0" smtClean="0"/>
              <a:t>In general, roster turnover did not have a significant effect on attendance in the sample</a:t>
            </a:r>
          </a:p>
          <a:p>
            <a:pPr lvl="1"/>
            <a:r>
              <a:rPr lang="en-US" dirty="0" smtClean="0"/>
              <a:t>This is contradictory to the results in the previous MLB study. </a:t>
            </a:r>
          </a:p>
          <a:p>
            <a:pPr lvl="1"/>
            <a:r>
              <a:rPr lang="en-US" dirty="0" smtClean="0"/>
              <a:t>Taking the capacity constraints into account may have had an effect on the amount of variability explained by roster turnover in the censored regression model.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Population, income, and ticket price were not found to be statistically significant in the model. </a:t>
            </a:r>
          </a:p>
          <a:p>
            <a:pPr lvl="1"/>
            <a:r>
              <a:rPr lang="en-US" dirty="0" smtClean="0"/>
              <a:t>These variables were all found to be significant in the MLB 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future…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646236"/>
            <a:ext cx="48768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Future research should be done on the role of roster turnover in other professional leagues as well</a:t>
            </a:r>
          </a:p>
          <a:p>
            <a:endParaRPr lang="en-US" dirty="0" smtClean="0"/>
          </a:p>
          <a:p>
            <a:r>
              <a:rPr lang="en-US" dirty="0" smtClean="0"/>
              <a:t>Look at the impacts of multiple teams in a franchise’s municipality and multiple “marquee status” </a:t>
            </a:r>
            <a:r>
              <a:rPr lang="en-US" dirty="0" smtClean="0"/>
              <a:t>players</a:t>
            </a:r>
            <a:endParaRPr lang="en-US" dirty="0" smtClean="0"/>
          </a:p>
        </p:txBody>
      </p:sp>
      <p:pic>
        <p:nvPicPr>
          <p:cNvPr id="1028" name="Picture 4" descr="http://www.colourbox.com/preview/2637327-453312-basketball-close-up-sho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3962401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Questions?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Thank you for your time and attention!</a:t>
            </a:r>
            <a:endParaRPr lang="en-US" sz="2000" dirty="0"/>
          </a:p>
        </p:txBody>
      </p:sp>
      <p:pic>
        <p:nvPicPr>
          <p:cNvPr id="30722" name="Picture 2" descr="http://sportsnetwork.wpengine.netdna-cdn.com/wp-content/uploads/2013/11/lilgD1s.jpg"/>
          <p:cNvPicPr>
            <a:picLocks noChangeAspect="1" noChangeArrowheads="1"/>
          </p:cNvPicPr>
          <p:nvPr/>
        </p:nvPicPr>
        <p:blipFill>
          <a:blip r:embed="rId2" cstate="print"/>
          <a:srcRect b="2974"/>
          <a:stretch>
            <a:fillRect/>
          </a:stretch>
        </p:blipFill>
        <p:spPr bwMode="auto">
          <a:xfrm>
            <a:off x="0" y="1885841"/>
            <a:ext cx="9104544" cy="49721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Authors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3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Alan L. Morse </a:t>
            </a:r>
          </a:p>
          <a:p>
            <a:pPr lvl="1"/>
            <a:r>
              <a:rPr lang="en-US" dirty="0" smtClean="0"/>
              <a:t>Doctoral student in sport finance and sport marketing at the University of Colorado.</a:t>
            </a:r>
          </a:p>
          <a:p>
            <a:endParaRPr lang="en-US" dirty="0" smtClean="0"/>
          </a:p>
          <a:p>
            <a:r>
              <a:rPr lang="en-US" dirty="0" smtClean="0"/>
              <a:t>Stephen L. Shapiro</a:t>
            </a:r>
          </a:p>
          <a:p>
            <a:pPr lvl="1"/>
            <a:r>
              <a:rPr lang="en-US" dirty="0" smtClean="0"/>
              <a:t>Doctoral candidate in sport finance and issues in college athletics at the University of Colorado.</a:t>
            </a:r>
          </a:p>
          <a:p>
            <a:endParaRPr lang="en-US" dirty="0" smtClean="0"/>
          </a:p>
          <a:p>
            <a:r>
              <a:rPr lang="en-US" dirty="0" smtClean="0"/>
              <a:t>Chad D. </a:t>
            </a:r>
            <a:r>
              <a:rPr lang="en-US" dirty="0" err="1" smtClean="0"/>
              <a:t>McEvoy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Assistant professor of sport management and coordinator of the sport management graduate program at Illinois State University.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Revenue generation in commercialized spectator sport settings</a:t>
            </a:r>
          </a:p>
          <a:p>
            <a:endParaRPr lang="en-US" dirty="0" smtClean="0"/>
          </a:p>
          <a:p>
            <a:r>
              <a:rPr lang="en-US" dirty="0" smtClean="0"/>
              <a:t>Daniel A. </a:t>
            </a:r>
            <a:r>
              <a:rPr lang="en-US" dirty="0" err="1" smtClean="0"/>
              <a:t>Rascher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Director of academic programs and an associate professor in the sport management program at University of San Francisco.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Sport economics and sport finance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Analyze the effects of roster turnover on demand in the National Basketball Association (NBA) over a five-year period (2000–2005)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Censored regression is used to examine the relationship between roster turnover and season attendance, while controlling for other potentially confounding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2999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Kahane</a:t>
            </a:r>
            <a:r>
              <a:rPr lang="en-US" dirty="0" smtClean="0"/>
              <a:t> &amp; </a:t>
            </a:r>
            <a:r>
              <a:rPr lang="en-US" dirty="0" err="1" smtClean="0"/>
              <a:t>Shmanske</a:t>
            </a:r>
            <a:r>
              <a:rPr lang="en-US" dirty="0" smtClean="0"/>
              <a:t>, 1997</a:t>
            </a:r>
          </a:p>
          <a:p>
            <a:pPr lvl="1"/>
            <a:r>
              <a:rPr lang="en-US" dirty="0" smtClean="0"/>
              <a:t>Being familiar with the roster should increase fan enjoyment of a game and positively impact attendance</a:t>
            </a:r>
          </a:p>
          <a:p>
            <a:endParaRPr lang="en-US" dirty="0" smtClean="0"/>
          </a:p>
          <a:p>
            <a:r>
              <a:rPr lang="en-US" dirty="0" err="1" smtClean="0"/>
              <a:t>Maxcy</a:t>
            </a:r>
            <a:r>
              <a:rPr lang="en-US" dirty="0" smtClean="0"/>
              <a:t> and </a:t>
            </a:r>
            <a:r>
              <a:rPr lang="en-US" dirty="0" err="1" smtClean="0"/>
              <a:t>Mondello</a:t>
            </a:r>
            <a:r>
              <a:rPr lang="en-US" dirty="0" smtClean="0"/>
              <a:t> (2006)</a:t>
            </a:r>
          </a:p>
          <a:p>
            <a:pPr lvl="1"/>
            <a:r>
              <a:rPr lang="en-US" dirty="0" smtClean="0"/>
              <a:t>Raised concern that competitive balance would diminish as star players congregated to large market cities. </a:t>
            </a:r>
          </a:p>
          <a:p>
            <a:pPr lvl="1"/>
            <a:r>
              <a:rPr lang="en-US" dirty="0" smtClean="0"/>
              <a:t>Economic invariance principle rejects this notion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err="1" smtClean="0"/>
              <a:t>Rottenberg’s</a:t>
            </a:r>
            <a:r>
              <a:rPr lang="en-US" dirty="0" smtClean="0"/>
              <a:t> (1956) invariance principle </a:t>
            </a:r>
          </a:p>
          <a:p>
            <a:pPr lvl="1"/>
            <a:r>
              <a:rPr lang="en-US" dirty="0" smtClean="0"/>
              <a:t>Free agency shifts the property right of the labor service from the owners to the players and will thus have no effect on the movement of talent or competitive balance.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2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1975 -- National Basketball Players Association (NBPA) won </a:t>
            </a:r>
            <a:r>
              <a:rPr lang="en-US" b="1" u="sng" dirty="0" smtClean="0"/>
              <a:t>free agency </a:t>
            </a:r>
            <a:r>
              <a:rPr lang="en-US" dirty="0" smtClean="0"/>
              <a:t>in </a:t>
            </a:r>
            <a:r>
              <a:rPr lang="en-US" i="1" dirty="0" smtClean="0"/>
              <a:t>Robertson v. NBA</a:t>
            </a:r>
          </a:p>
          <a:p>
            <a:endParaRPr lang="en-US" dirty="0" smtClean="0"/>
          </a:p>
          <a:p>
            <a:r>
              <a:rPr lang="en-US" dirty="0" smtClean="0"/>
              <a:t>1983 -- the NBA created a salary cap</a:t>
            </a:r>
          </a:p>
          <a:p>
            <a:endParaRPr lang="en-US" dirty="0" smtClean="0"/>
          </a:p>
          <a:p>
            <a:r>
              <a:rPr lang="en-US" dirty="0" smtClean="0"/>
              <a:t>However, roster turnover continues to increase in the NBA </a:t>
            </a:r>
          </a:p>
          <a:p>
            <a:pPr lvl="1"/>
            <a:r>
              <a:rPr lang="en-US" dirty="0" smtClean="0"/>
              <a:t>Less successful teams see this as a way to increase winning percentage and improve attendance figures (</a:t>
            </a:r>
            <a:r>
              <a:rPr lang="en-US" dirty="0" err="1" smtClean="0"/>
              <a:t>Nourayi</a:t>
            </a:r>
            <a:r>
              <a:rPr lang="en-US" dirty="0" smtClean="0"/>
              <a:t>, 2006)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Roster Turnover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Final four teams in the NBA 2012 season — Miami, Indiana, Memphis and San Antonio had some of the most consistent rosters</a:t>
            </a:r>
          </a:p>
          <a:p>
            <a:endParaRPr lang="en-US" dirty="0" smtClean="0"/>
          </a:p>
          <a:p>
            <a:r>
              <a:rPr lang="en-US" dirty="0" smtClean="0"/>
              <a:t>2013-2014*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three </a:t>
            </a:r>
            <a:r>
              <a:rPr lang="en-US" dirty="0" smtClean="0"/>
              <a:t>most consistent rosters </a:t>
            </a:r>
            <a:endParaRPr lang="en-US" dirty="0" smtClean="0"/>
          </a:p>
          <a:p>
            <a:pPr lvl="2"/>
            <a:r>
              <a:rPr lang="en-US" dirty="0" smtClean="0"/>
              <a:t>Miami </a:t>
            </a:r>
            <a:r>
              <a:rPr lang="en-US" dirty="0" smtClean="0"/>
              <a:t>Heat (95 % of their regular-season minutes leaders are returning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Oklahoma </a:t>
            </a:r>
            <a:r>
              <a:rPr lang="en-US" dirty="0" smtClean="0"/>
              <a:t>City Thunder (87</a:t>
            </a:r>
            <a:r>
              <a:rPr lang="en-US" dirty="0" smtClean="0"/>
              <a:t>%) </a:t>
            </a:r>
          </a:p>
          <a:p>
            <a:pPr lvl="2"/>
            <a:r>
              <a:rPr lang="en-US" dirty="0" smtClean="0"/>
              <a:t>San </a:t>
            </a:r>
            <a:r>
              <a:rPr lang="en-US" dirty="0" smtClean="0"/>
              <a:t>Antonio Spurs (82</a:t>
            </a:r>
            <a:r>
              <a:rPr lang="en-US" dirty="0" smtClean="0"/>
              <a:t>%)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five teams with the most turnover (in order of most to least): Milwaukee, Utah, Dallas, the L.A. Lakers and Atlanta.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6043136"/>
            <a:ext cx="7696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</a:t>
            </a:r>
            <a:r>
              <a:rPr lang="en-US" sz="1400" dirty="0" err="1" smtClean="0"/>
              <a:t>Schuhmann</a:t>
            </a:r>
            <a:r>
              <a:rPr lang="en-US" sz="1400" dirty="0" smtClean="0"/>
              <a:t>, J. (2013, August 27). [Web log message]. Retrieved from http://hangtime.blogs.nba.com/2013/08/27/heat-thunder-and-one-surprise-squad-lead-league-in-roster-continuity</a:t>
            </a:r>
            <a:r>
              <a:rPr lang="en-US" sz="1400" dirty="0" smtClean="0"/>
              <a:t>/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-76200"/>
            <a:ext cx="4114800" cy="1575264"/>
          </a:xfrm>
        </p:spPr>
        <p:txBody>
          <a:bodyPr>
            <a:normAutofit/>
          </a:bodyPr>
          <a:lstStyle/>
          <a:p>
            <a:r>
              <a:rPr lang="en-US" dirty="0" smtClean="0"/>
              <a:t>“Marquee”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5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NBA – A “players’ league” </a:t>
            </a:r>
          </a:p>
          <a:p>
            <a:pPr lvl="1"/>
            <a:r>
              <a:rPr lang="en-US" dirty="0" smtClean="0"/>
              <a:t>Star players are more marketable than teams (Gorman &amp; Calhoun, 1994)</a:t>
            </a:r>
          </a:p>
          <a:p>
            <a:pPr lvl="1"/>
            <a:r>
              <a:rPr lang="en-US" dirty="0" smtClean="0"/>
              <a:t>Advertising interest  / Sponsorships</a:t>
            </a:r>
          </a:p>
          <a:p>
            <a:pPr lvl="1"/>
            <a:r>
              <a:rPr lang="en-US" dirty="0" smtClean="0"/>
              <a:t>John Cordova (2006)-“Coke uses the NBA movie-star image to sell Sprite. Not a team image.”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Perceived importance of specific players supports the hypothesis that excessive player movement and roster turnover may have an impact on demand.</a:t>
            </a:r>
          </a:p>
          <a:p>
            <a:endParaRPr lang="en-US" dirty="0"/>
          </a:p>
        </p:txBody>
      </p:sp>
      <p:pic>
        <p:nvPicPr>
          <p:cNvPr id="11266" name="Picture 2" descr="http://turnernbahangtime.files.wordpress.com/2014/01/as14_east_starters_575.jpg?w=575&amp;h=300"/>
          <p:cNvPicPr>
            <a:picLocks noChangeAspect="1" noChangeArrowheads="1"/>
          </p:cNvPicPr>
          <p:nvPr/>
        </p:nvPicPr>
        <p:blipFill>
          <a:blip r:embed="rId2"/>
          <a:srcRect l="3232" r="4646" b="27455"/>
          <a:stretch>
            <a:fillRect/>
          </a:stretch>
        </p:blipFill>
        <p:spPr bwMode="auto">
          <a:xfrm>
            <a:off x="0" y="0"/>
            <a:ext cx="4648200" cy="19078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Value of This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06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It is important to understand the impact player movement can have on attendance, since ticket sales are a major revenue stream for professional teams. </a:t>
            </a:r>
          </a:p>
          <a:p>
            <a:endParaRPr lang="en-US" dirty="0" smtClean="0"/>
          </a:p>
          <a:p>
            <a:r>
              <a:rPr lang="en-US" dirty="0" smtClean="0"/>
              <a:t>Previously, roster turnover has been examined only in Major League Baseball. </a:t>
            </a:r>
          </a:p>
          <a:p>
            <a:pPr lvl="1"/>
            <a:r>
              <a:rPr lang="en-US" dirty="0" smtClean="0"/>
              <a:t>Findings in the majority of demand studies differ by sport and level of play </a:t>
            </a:r>
          </a:p>
          <a:p>
            <a:pPr lvl="1"/>
            <a:r>
              <a:rPr lang="en-US" dirty="0" smtClean="0"/>
              <a:t>The demographic makeup, spectator-fan interaction, and franchise locations may be unique to each sport and each league.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9" y="4724400"/>
            <a:ext cx="3954843" cy="1447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Descriptive Statistics</a:t>
            </a:r>
            <a:endParaRPr lang="en-US" sz="4000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l="2567" t="6452" r="3305" b="3096"/>
          <a:stretch>
            <a:fillRect/>
          </a:stretch>
        </p:blipFill>
        <p:spPr bwMode="auto">
          <a:xfrm>
            <a:off x="0" y="76200"/>
            <a:ext cx="9117263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 descr="http://www.wmur.com/image/view/-/9234616/medRes/2/-/maxh/460/maxw/620/-/1ai54az/-/closeup-of-basketball-seams--b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24400"/>
            <a:ext cx="45720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Custom 3">
      <a:dk1>
        <a:sysClr val="windowText" lastClr="000000"/>
      </a:dk1>
      <a:lt1>
        <a:sysClr val="window" lastClr="FFFFFF"/>
      </a:lt1>
      <a:dk2>
        <a:srgbClr val="909090"/>
      </a:dk2>
      <a:lt2>
        <a:srgbClr val="DEF5FA"/>
      </a:lt2>
      <a:accent1>
        <a:srgbClr val="FF8119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573</TotalTime>
  <Words>1062</Words>
  <Application>Microsoft Office PowerPoint</Application>
  <PresentationFormat>On-screen Show (4:3)</PresentationFormat>
  <Paragraphs>121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Foundry</vt:lpstr>
      <vt:lpstr>The Effects of Roster Turnover on Demand in the NBA</vt:lpstr>
      <vt:lpstr>About the Authors</vt:lpstr>
      <vt:lpstr>Overview</vt:lpstr>
      <vt:lpstr>Previous Research</vt:lpstr>
      <vt:lpstr>NBA</vt:lpstr>
      <vt:lpstr>Current Roster Turnover</vt:lpstr>
      <vt:lpstr>“Marquee” Status</vt:lpstr>
      <vt:lpstr>The Value of This Study</vt:lpstr>
      <vt:lpstr>Descriptive Statistics</vt:lpstr>
      <vt:lpstr>Results</vt:lpstr>
      <vt:lpstr>Variable  Correlations with  Attendance</vt:lpstr>
      <vt:lpstr>Censored Regression Analysis</vt:lpstr>
      <vt:lpstr>Censored Regression</vt:lpstr>
      <vt:lpstr>Censored Regression Analysis</vt:lpstr>
      <vt:lpstr>Findings</vt:lpstr>
      <vt:lpstr>In the future…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Effects of Roster Turnover on Demand in the NBA</dc:title>
  <dc:creator>kdallava</dc:creator>
  <cp:lastModifiedBy>kdallava</cp:lastModifiedBy>
  <cp:revision>35</cp:revision>
  <dcterms:created xsi:type="dcterms:W3CDTF">2014-03-11T19:43:56Z</dcterms:created>
  <dcterms:modified xsi:type="dcterms:W3CDTF">2014-03-20T19:25:20Z</dcterms:modified>
</cp:coreProperties>
</file>