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8BA4F8-679B-4369-9C62-8F7BF87139EA}"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132614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BA4F8-679B-4369-9C62-8F7BF87139EA}"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394874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BA4F8-679B-4369-9C62-8F7BF87139EA}"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362053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BA4F8-679B-4369-9C62-8F7BF87139EA}"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A0916-5C62-43BC-8C6E-A69509AB0E15}"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7253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BA4F8-679B-4369-9C62-8F7BF87139EA}"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2220484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48BA4F8-679B-4369-9C62-8F7BF87139EA}"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341779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48BA4F8-679B-4369-9C62-8F7BF87139EA}"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258050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8BA4F8-679B-4369-9C62-8F7BF87139EA}"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788835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8BA4F8-679B-4369-9C62-8F7BF87139EA}"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30476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8BA4F8-679B-4369-9C62-8F7BF87139EA}"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276309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A4F8-679B-4369-9C62-8F7BF87139EA}"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37905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8BA4F8-679B-4369-9C62-8F7BF87139EA}"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6066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8BA4F8-679B-4369-9C62-8F7BF87139EA}"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426473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8BA4F8-679B-4369-9C62-8F7BF87139EA}"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199180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BA4F8-679B-4369-9C62-8F7BF87139EA}"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49679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BA4F8-679B-4369-9C62-8F7BF87139EA}"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386852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BA4F8-679B-4369-9C62-8F7BF87139EA}"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0A0916-5C62-43BC-8C6E-A69509AB0E15}" type="slidenum">
              <a:rPr lang="en-US" smtClean="0"/>
              <a:t>‹#›</a:t>
            </a:fld>
            <a:endParaRPr lang="en-US"/>
          </a:p>
        </p:txBody>
      </p:sp>
    </p:spTree>
    <p:extLst>
      <p:ext uri="{BB962C8B-B14F-4D97-AF65-F5344CB8AC3E}">
        <p14:creationId xmlns:p14="http://schemas.microsoft.com/office/powerpoint/2010/main" val="194148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48BA4F8-679B-4369-9C62-8F7BF87139EA}" type="datetimeFigureOut">
              <a:rPr lang="en-US" smtClean="0"/>
              <a:t>2/25/2016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00A0916-5C62-43BC-8C6E-A69509AB0E15}" type="slidenum">
              <a:rPr lang="en-US" smtClean="0"/>
              <a:t>‹#›</a:t>
            </a:fld>
            <a:endParaRPr lang="en-US"/>
          </a:p>
        </p:txBody>
      </p:sp>
    </p:spTree>
    <p:extLst>
      <p:ext uri="{BB962C8B-B14F-4D97-AF65-F5344CB8AC3E}">
        <p14:creationId xmlns:p14="http://schemas.microsoft.com/office/powerpoint/2010/main" val="346896730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Value of Public Goods Generated by a Major League Sports Team: The CVM Approach</a:t>
            </a:r>
            <a:endParaRPr lang="en-US" dirty="0"/>
          </a:p>
        </p:txBody>
      </p:sp>
      <p:sp>
        <p:nvSpPr>
          <p:cNvPr id="3" name="Subtitle 2"/>
          <p:cNvSpPr>
            <a:spLocks noGrp="1"/>
          </p:cNvSpPr>
          <p:nvPr>
            <p:ph type="subTitle" idx="1"/>
          </p:nvPr>
        </p:nvSpPr>
        <p:spPr/>
        <p:txBody>
          <a:bodyPr>
            <a:normAutofit fontScale="85000" lnSpcReduction="20000"/>
          </a:bodyPr>
          <a:lstStyle/>
          <a:p>
            <a:pPr algn="l"/>
            <a:endParaRPr lang="en-US" dirty="0" smtClean="0"/>
          </a:p>
          <a:p>
            <a:pPr algn="l"/>
            <a:r>
              <a:rPr lang="en-US" dirty="0" smtClean="0"/>
              <a:t>Michael Maldonado</a:t>
            </a:r>
          </a:p>
          <a:p>
            <a:pPr algn="l"/>
            <a:r>
              <a:rPr lang="en-US" smtClean="0"/>
              <a:t>BSPM 7220</a:t>
            </a:r>
          </a:p>
          <a:p>
            <a:pPr algn="l"/>
            <a:endParaRPr lang="en-US" dirty="0" smtClean="0"/>
          </a:p>
          <a:p>
            <a:pPr algn="l"/>
            <a:endParaRPr lang="en-US" dirty="0"/>
          </a:p>
        </p:txBody>
      </p:sp>
    </p:spTree>
    <p:extLst>
      <p:ext uri="{BB962C8B-B14F-4D97-AF65-F5344CB8AC3E}">
        <p14:creationId xmlns:p14="http://schemas.microsoft.com/office/powerpoint/2010/main" val="2720006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t>
            </a:r>
            <a:r>
              <a:rPr lang="en-US" dirty="0" err="1" smtClean="0"/>
              <a:t>contd</a:t>
            </a:r>
            <a:r>
              <a:rPr lang="en-US" dirty="0" smtClean="0"/>
              <a:t>)</a:t>
            </a:r>
            <a:endParaRPr lang="en-US" dirty="0"/>
          </a:p>
        </p:txBody>
      </p:sp>
      <p:sp>
        <p:nvSpPr>
          <p:cNvPr id="3" name="Content Placeholder 2"/>
          <p:cNvSpPr>
            <a:spLocks noGrp="1"/>
          </p:cNvSpPr>
          <p:nvPr>
            <p:ph idx="1"/>
          </p:nvPr>
        </p:nvSpPr>
        <p:spPr>
          <a:xfrm>
            <a:off x="913795" y="1732449"/>
            <a:ext cx="10353762" cy="4616836"/>
          </a:xfrm>
        </p:spPr>
        <p:txBody>
          <a:bodyPr>
            <a:normAutofit fontScale="92500" lnSpcReduction="10000"/>
          </a:bodyPr>
          <a:lstStyle/>
          <a:p>
            <a:r>
              <a:rPr lang="en-US" dirty="0" smtClean="0"/>
              <a:t>Discrete choice willingness question:</a:t>
            </a:r>
          </a:p>
          <a:p>
            <a:pPr lvl="1"/>
            <a:r>
              <a:rPr lang="en-US" dirty="0" smtClean="0"/>
              <a:t>“Would you be willing to pay $TAX each year out of your own household budget in higher city taxes to help keep the Penguins in Pittsburgh?”</a:t>
            </a:r>
          </a:p>
          <a:p>
            <a:r>
              <a:rPr lang="en-US" dirty="0" smtClean="0"/>
              <a:t>Open ended willingness question:</a:t>
            </a:r>
          </a:p>
          <a:p>
            <a:pPr lvl="1"/>
            <a:r>
              <a:rPr lang="en-US" dirty="0" smtClean="0"/>
              <a:t>“What is the most you would be willing to pay out of your own household budget each year in higher city taxes to keep the Penguins in Pittsburgh?”</a:t>
            </a:r>
          </a:p>
          <a:p>
            <a:pPr lvl="2"/>
            <a:r>
              <a:rPr lang="en-US" dirty="0" smtClean="0"/>
              <a:t>Zero</a:t>
            </a:r>
          </a:p>
          <a:p>
            <a:pPr lvl="2"/>
            <a:r>
              <a:rPr lang="en-US" dirty="0" smtClean="0"/>
              <a:t>Between $0.01 and $4.99</a:t>
            </a:r>
          </a:p>
          <a:p>
            <a:pPr lvl="2"/>
            <a:r>
              <a:rPr lang="en-US" dirty="0" smtClean="0"/>
              <a:t>Between $5 and $14.99</a:t>
            </a:r>
          </a:p>
          <a:p>
            <a:pPr lvl="2"/>
            <a:r>
              <a:rPr lang="en-US" dirty="0" smtClean="0"/>
              <a:t>Between $15 and $29.99</a:t>
            </a:r>
          </a:p>
          <a:p>
            <a:pPr lvl="2"/>
            <a:r>
              <a:rPr lang="en-US" dirty="0" smtClean="0"/>
              <a:t>Between 30 and $49.99</a:t>
            </a:r>
          </a:p>
          <a:p>
            <a:pPr lvl="2"/>
            <a:r>
              <a:rPr lang="en-US" dirty="0" smtClean="0"/>
              <a:t>Between $50 and $75</a:t>
            </a:r>
          </a:p>
          <a:p>
            <a:pPr lvl="2"/>
            <a:r>
              <a:rPr lang="en-US" dirty="0" smtClean="0"/>
              <a:t>More than $75</a:t>
            </a:r>
          </a:p>
          <a:p>
            <a:pPr lvl="1"/>
            <a:r>
              <a:rPr lang="en-US" dirty="0" smtClean="0"/>
              <a:t>Why or why not?</a:t>
            </a:r>
            <a:endParaRPr lang="en-US" dirty="0"/>
          </a:p>
        </p:txBody>
      </p:sp>
    </p:spTree>
    <p:extLst>
      <p:ext uri="{BB962C8B-B14F-4D97-AF65-F5344CB8AC3E}">
        <p14:creationId xmlns:p14="http://schemas.microsoft.com/office/powerpoint/2010/main" val="3929261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Respondents were asked if they lived in Pittsburgh when the Penguins won the Stanley Cup in 1991 and 1992, and how they celebrated cup victories:</a:t>
            </a:r>
          </a:p>
          <a:p>
            <a:pPr lvl="1"/>
            <a:r>
              <a:rPr lang="en-US" dirty="0" smtClean="0"/>
              <a:t>They did not watch or celebrate</a:t>
            </a:r>
          </a:p>
          <a:p>
            <a:pPr lvl="1"/>
            <a:r>
              <a:rPr lang="en-US" dirty="0" smtClean="0"/>
              <a:t>They celebrated by consuming public goods (watched games at a sports bar, celebrated with friends, partied in the streets)</a:t>
            </a:r>
          </a:p>
          <a:p>
            <a:pPr lvl="1"/>
            <a:r>
              <a:rPr lang="en-US" dirty="0" smtClean="0"/>
              <a:t>They celebrated by consuming private goods (attending Stanley Cup games in person)</a:t>
            </a:r>
          </a:p>
          <a:p>
            <a:r>
              <a:rPr lang="en-US" dirty="0" smtClean="0"/>
              <a:t>Section 4: Impact of Pittsburgh area institutions on civic pride</a:t>
            </a:r>
          </a:p>
          <a:p>
            <a:r>
              <a:rPr lang="en-US" dirty="0" smtClean="0"/>
              <a:t>Section 5: Demographics</a:t>
            </a:r>
          </a:p>
          <a:p>
            <a:pPr lvl="1"/>
            <a:r>
              <a:rPr lang="en-US" dirty="0" smtClean="0"/>
              <a:t>Household size, gender, race, age, tenure in Western Penn., education, income.</a:t>
            </a:r>
            <a:endParaRPr lang="en-US" dirty="0"/>
          </a:p>
        </p:txBody>
      </p:sp>
    </p:spTree>
    <p:extLst>
      <p:ext uri="{BB962C8B-B14F-4D97-AF65-F5344CB8AC3E}">
        <p14:creationId xmlns:p14="http://schemas.microsoft.com/office/powerpoint/2010/main" val="3163508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p:txBody>
          <a:bodyPr/>
          <a:lstStyle/>
          <a:p>
            <a:r>
              <a:rPr lang="en-US" dirty="0" smtClean="0"/>
              <a:t>900 randomly selected households in Pittsburgh Metropolitan Statistical Area (MSA)</a:t>
            </a:r>
          </a:p>
          <a:p>
            <a:pPr lvl="1"/>
            <a:r>
              <a:rPr lang="en-US" dirty="0" smtClean="0"/>
              <a:t>293 surveys returned for response rate of 35.6%</a:t>
            </a:r>
          </a:p>
          <a:p>
            <a:pPr lvl="1"/>
            <a:r>
              <a:rPr lang="en-US" dirty="0" smtClean="0"/>
              <a:t>16 out of 200 windshield surveys returned.</a:t>
            </a:r>
          </a:p>
          <a:p>
            <a:r>
              <a:rPr lang="en-US" dirty="0" smtClean="0"/>
              <a:t>Analysis uses the 226 surveys in which respondents answered every question but income.</a:t>
            </a:r>
          </a:p>
          <a:p>
            <a:pPr lvl="1"/>
            <a:r>
              <a:rPr lang="en-US" dirty="0" smtClean="0"/>
              <a:t>Valuation and income questions create the greatest nonresponse. </a:t>
            </a:r>
          </a:p>
          <a:p>
            <a:pPr lvl="1"/>
            <a:r>
              <a:rPr lang="en-US" dirty="0" smtClean="0"/>
              <a:t>When income questioned were not answered, income was estimated as a function of the demographic characteristics reported in the sample.</a:t>
            </a:r>
          </a:p>
          <a:p>
            <a:r>
              <a:rPr lang="en-US" dirty="0" smtClean="0"/>
              <a:t>Average respondent was 52.4 years old whereas 59.7% of MSA population in ‘97 were younger than 45.</a:t>
            </a:r>
          </a:p>
          <a:p>
            <a:r>
              <a:rPr lang="en-US" dirty="0" smtClean="0"/>
              <a:t>73% of sample were male compared to 48.1% of Penn. Population.</a:t>
            </a:r>
            <a:endParaRPr lang="en-US" dirty="0"/>
          </a:p>
        </p:txBody>
      </p:sp>
    </p:spTree>
    <p:extLst>
      <p:ext uri="{BB962C8B-B14F-4D97-AF65-F5344CB8AC3E}">
        <p14:creationId xmlns:p14="http://schemas.microsoft.com/office/powerpoint/2010/main" val="4221262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077" t="-1584" r="10440" b="1957"/>
          <a:stretch/>
        </p:blipFill>
        <p:spPr>
          <a:xfrm>
            <a:off x="0" y="-431450"/>
            <a:ext cx="12192000" cy="7289450"/>
          </a:xfrm>
          <a:prstGeom prst="rect">
            <a:avLst/>
          </a:prstGeom>
        </p:spPr>
      </p:pic>
    </p:spTree>
    <p:extLst>
      <p:ext uri="{BB962C8B-B14F-4D97-AF65-F5344CB8AC3E}">
        <p14:creationId xmlns:p14="http://schemas.microsoft.com/office/powerpoint/2010/main" val="1073435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Model</a:t>
            </a:r>
            <a:endParaRPr lang="en-US" dirty="0"/>
          </a:p>
        </p:txBody>
      </p:sp>
      <p:sp>
        <p:nvSpPr>
          <p:cNvPr id="3" name="Content Placeholder 2"/>
          <p:cNvSpPr>
            <a:spLocks noGrp="1"/>
          </p:cNvSpPr>
          <p:nvPr>
            <p:ph idx="1"/>
          </p:nvPr>
        </p:nvSpPr>
        <p:spPr/>
        <p:txBody>
          <a:bodyPr/>
          <a:lstStyle/>
          <a:p>
            <a:r>
              <a:rPr lang="en-US" dirty="0" smtClean="0"/>
              <a:t>WTP=</a:t>
            </a:r>
            <a:r>
              <a:rPr lang="en-US" i="1" dirty="0" smtClean="0"/>
              <a:t>f</a:t>
            </a:r>
            <a:r>
              <a:rPr lang="en-US" dirty="0" smtClean="0"/>
              <a:t>($TAX, INCOME, USE, GAMES, WATCH, PUBGOOD, STANCUP, CELEBRATE, WINDSHIELD, </a:t>
            </a:r>
            <a:r>
              <a:rPr lang="en-US" b="1" i="1" dirty="0" smtClean="0"/>
              <a:t>D</a:t>
            </a:r>
            <a:r>
              <a:rPr lang="en-US" dirty="0" smtClean="0"/>
              <a:t>)</a:t>
            </a:r>
          </a:p>
          <a:p>
            <a:r>
              <a:rPr lang="en-US" dirty="0" smtClean="0"/>
              <a:t>WTP should increase with income if hockey is a normal good.</a:t>
            </a:r>
          </a:p>
          <a:p>
            <a:pPr lvl="1"/>
            <a:r>
              <a:rPr lang="en-US" dirty="0" smtClean="0"/>
              <a:t>WTP should be higher for those who attend games and frequent attenders should be willing to pay more.</a:t>
            </a:r>
          </a:p>
          <a:p>
            <a:pPr lvl="1"/>
            <a:r>
              <a:rPr lang="en-US" dirty="0" smtClean="0"/>
              <a:t>The more games watched, the higher WTP should be.</a:t>
            </a:r>
          </a:p>
          <a:p>
            <a:r>
              <a:rPr lang="en-US" dirty="0" smtClean="0"/>
              <a:t>Nonuse value is calculated as the residual difference between WTP.</a:t>
            </a:r>
          </a:p>
          <a:p>
            <a:r>
              <a:rPr lang="en-US" dirty="0" smtClean="0"/>
              <a:t>Use value is measure by setting USE and GAMES equal to zero.</a:t>
            </a:r>
            <a:endParaRPr lang="en-US" dirty="0"/>
          </a:p>
        </p:txBody>
      </p:sp>
    </p:spTree>
    <p:extLst>
      <p:ext uri="{BB962C8B-B14F-4D97-AF65-F5344CB8AC3E}">
        <p14:creationId xmlns:p14="http://schemas.microsoft.com/office/powerpoint/2010/main" val="2867139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626" t="10556" r="19182" b="29758"/>
          <a:stretch/>
        </p:blipFill>
        <p:spPr>
          <a:xfrm>
            <a:off x="0" y="-24063"/>
            <a:ext cx="12166600" cy="6833937"/>
          </a:xfrm>
          <a:prstGeom prst="rect">
            <a:avLst/>
          </a:prstGeom>
        </p:spPr>
      </p:pic>
    </p:spTree>
    <p:extLst>
      <p:ext uri="{BB962C8B-B14F-4D97-AF65-F5344CB8AC3E}">
        <p14:creationId xmlns:p14="http://schemas.microsoft.com/office/powerpoint/2010/main" val="2449133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329" t="14981" r="28479" b="49064"/>
          <a:stretch/>
        </p:blipFill>
        <p:spPr>
          <a:xfrm>
            <a:off x="0" y="0"/>
            <a:ext cx="12192000" cy="6858000"/>
          </a:xfrm>
          <a:prstGeom prst="rect">
            <a:avLst/>
          </a:prstGeom>
        </p:spPr>
      </p:pic>
    </p:spTree>
    <p:extLst>
      <p:ext uri="{BB962C8B-B14F-4D97-AF65-F5344CB8AC3E}">
        <p14:creationId xmlns:p14="http://schemas.microsoft.com/office/powerpoint/2010/main" val="1432807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Implications</a:t>
            </a:r>
            <a:endParaRPr lang="en-US" dirty="0"/>
          </a:p>
        </p:txBody>
      </p:sp>
      <p:sp>
        <p:nvSpPr>
          <p:cNvPr id="3" name="Content Placeholder 2"/>
          <p:cNvSpPr>
            <a:spLocks noGrp="1"/>
          </p:cNvSpPr>
          <p:nvPr>
            <p:ph idx="1"/>
          </p:nvPr>
        </p:nvSpPr>
        <p:spPr/>
        <p:txBody>
          <a:bodyPr/>
          <a:lstStyle/>
          <a:p>
            <a:r>
              <a:rPr lang="en-US" dirty="0" smtClean="0"/>
              <a:t>How well do the WTP estimates explain widespread support for the public subsidy of sports facilities?</a:t>
            </a:r>
          </a:p>
          <a:p>
            <a:pPr lvl="1"/>
            <a:r>
              <a:rPr lang="en-US" dirty="0" smtClean="0"/>
              <a:t>WTP must be aggregated for the entire population</a:t>
            </a:r>
          </a:p>
          <a:p>
            <a:pPr lvl="1"/>
            <a:r>
              <a:rPr lang="en-US" dirty="0" smtClean="0"/>
              <a:t>If aggregate WTP is interpreted as the annual flow of benefits generated by the team, the present discounted value of the stream future benefits can be interpreted as the capital value of the benefits generated by the team.</a:t>
            </a:r>
          </a:p>
          <a:p>
            <a:pPr lvl="1"/>
            <a:r>
              <a:rPr lang="en-US" dirty="0" smtClean="0"/>
              <a:t>If capital value of public good generated exceeds subsidies paid to the team, the subsidy may be desirable to local politicians if team would otherwise not locate.</a:t>
            </a:r>
          </a:p>
          <a:p>
            <a:r>
              <a:rPr lang="en-US" dirty="0" smtClean="0"/>
              <a:t>Politicians recognize that they will be rewarded in elections if they subsidize an arena.</a:t>
            </a:r>
          </a:p>
        </p:txBody>
      </p:sp>
    </p:spTree>
    <p:extLst>
      <p:ext uri="{BB962C8B-B14F-4D97-AF65-F5344CB8AC3E}">
        <p14:creationId xmlns:p14="http://schemas.microsoft.com/office/powerpoint/2010/main" val="3772309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156" t="50536" r="27136" b="18843"/>
          <a:stretch/>
        </p:blipFill>
        <p:spPr>
          <a:xfrm>
            <a:off x="-439152" y="1"/>
            <a:ext cx="13236417" cy="6858000"/>
          </a:xfrm>
          <a:prstGeom prst="rect">
            <a:avLst/>
          </a:prstGeom>
        </p:spPr>
      </p:pic>
    </p:spTree>
    <p:extLst>
      <p:ext uri="{BB962C8B-B14F-4D97-AF65-F5344CB8AC3E}">
        <p14:creationId xmlns:p14="http://schemas.microsoft.com/office/powerpoint/2010/main" val="3471703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evidence from previous research that major league sports teams and stadiums do not generate increased income for cities along with the fact that public goods generated are not large enough to cover the public subsidies of stadiums, the public financing of sports buildings represent a misallocation of resources.</a:t>
            </a:r>
          </a:p>
          <a:p>
            <a:r>
              <a:rPr lang="en-US" dirty="0" smtClean="0"/>
              <a:t>Caveats:</a:t>
            </a:r>
          </a:p>
          <a:p>
            <a:pPr lvl="1"/>
            <a:r>
              <a:rPr lang="en-US" dirty="0" smtClean="0"/>
              <a:t>Hockey is the least popular of the four major league sports.</a:t>
            </a:r>
          </a:p>
          <a:p>
            <a:pPr lvl="1"/>
            <a:r>
              <a:rPr lang="en-US" dirty="0" smtClean="0"/>
              <a:t>Analysis based only on data from Pittsburgh.</a:t>
            </a:r>
            <a:endParaRPr lang="en-US" dirty="0"/>
          </a:p>
        </p:txBody>
      </p:sp>
    </p:spTree>
    <p:extLst>
      <p:ext uri="{BB962C8B-B14F-4D97-AF65-F5344CB8AC3E}">
        <p14:creationId xmlns:p14="http://schemas.microsoft.com/office/powerpoint/2010/main" val="196564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Majority of American major league sports stadiums in recent decades have received large government subsidies.</a:t>
            </a:r>
          </a:p>
          <a:p>
            <a:r>
              <a:rPr lang="en-US" dirty="0" smtClean="0"/>
              <a:t>46 major league stadiums were built or renovated for teams between 1990 and 1998 and 49 sports building were under construction by the end of 1999.</a:t>
            </a:r>
          </a:p>
          <a:p>
            <a:pPr lvl="1"/>
            <a:r>
              <a:rPr lang="en-US" dirty="0" smtClean="0"/>
              <a:t>Two thirds of the $21.7 billion spent on these buildings came from government sources.</a:t>
            </a:r>
          </a:p>
          <a:p>
            <a:r>
              <a:rPr lang="en-US" dirty="0" smtClean="0"/>
              <a:t>Governments justify subsidies for buildings through the claim that teams generate large positive externalities.</a:t>
            </a:r>
            <a:endParaRPr lang="en-US" dirty="0"/>
          </a:p>
        </p:txBody>
      </p:sp>
    </p:spTree>
    <p:extLst>
      <p:ext uri="{BB962C8B-B14F-4D97-AF65-F5344CB8AC3E}">
        <p14:creationId xmlns:p14="http://schemas.microsoft.com/office/powerpoint/2010/main" val="170769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Two main external benefits that sports teams generate</a:t>
            </a:r>
          </a:p>
          <a:p>
            <a:pPr marL="971550" lvl="1" indent="-514350">
              <a:buFont typeface="+mj-lt"/>
              <a:buAutoNum type="arabicPeriod"/>
            </a:pPr>
            <a:r>
              <a:rPr lang="en-US" dirty="0" smtClean="0"/>
              <a:t>They allegedly increase an area’s aggregate income through additional tourism. This includes increased spending on lodging, meals, and other travel and entertainment.</a:t>
            </a:r>
          </a:p>
          <a:p>
            <a:pPr lvl="3">
              <a:buFont typeface="Wingdings" panose="05000000000000000000" pitchFamily="2" charset="2"/>
              <a:buChar char="§"/>
            </a:pPr>
            <a:r>
              <a:rPr lang="en-US" dirty="0" smtClean="0"/>
              <a:t>Some limited evidence suggests sports teams may reduce area income in certain cities.</a:t>
            </a:r>
          </a:p>
          <a:p>
            <a:pPr marL="971550" lvl="1" indent="-514350">
              <a:buFont typeface="+mj-lt"/>
              <a:buAutoNum type="arabicPeriod"/>
            </a:pPr>
            <a:r>
              <a:rPr lang="en-US" dirty="0" smtClean="0"/>
              <a:t>Sports teams can produce public goods.</a:t>
            </a:r>
          </a:p>
          <a:p>
            <a:pPr lvl="3">
              <a:buFont typeface="Wingdings" panose="05000000000000000000" pitchFamily="2" charset="2"/>
              <a:buChar char="§"/>
            </a:pPr>
            <a:r>
              <a:rPr lang="en-US" dirty="0" smtClean="0"/>
              <a:t>Local Unity, fan loyalty, and civic pride.</a:t>
            </a:r>
          </a:p>
          <a:p>
            <a:pPr lvl="3">
              <a:buFont typeface="Wingdings" panose="05000000000000000000" pitchFamily="2" charset="2"/>
              <a:buChar char="§"/>
            </a:pPr>
            <a:r>
              <a:rPr lang="en-US" dirty="0" smtClean="0"/>
              <a:t>Street parties and demonstrations by fans after their team wins a championship.</a:t>
            </a:r>
          </a:p>
          <a:p>
            <a:pPr lvl="3">
              <a:buFont typeface="Wingdings" panose="05000000000000000000" pitchFamily="2" charset="2"/>
              <a:buChar char="§"/>
            </a:pPr>
            <a:r>
              <a:rPr lang="en-US" dirty="0" smtClean="0"/>
              <a:t>Economists acknowledge that the cultural significance of sports most likely exceeds its business significance.</a:t>
            </a:r>
            <a:endParaRPr lang="en-US" dirty="0"/>
          </a:p>
        </p:txBody>
      </p:sp>
    </p:spTree>
    <p:extLst>
      <p:ext uri="{BB962C8B-B14F-4D97-AF65-F5344CB8AC3E}">
        <p14:creationId xmlns:p14="http://schemas.microsoft.com/office/powerpoint/2010/main" val="1297907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alue of public goods in sports.</a:t>
            </a:r>
            <a:endParaRPr lang="en-US" dirty="0"/>
          </a:p>
        </p:txBody>
      </p:sp>
      <p:sp>
        <p:nvSpPr>
          <p:cNvPr id="3" name="Content Placeholder 2"/>
          <p:cNvSpPr>
            <a:spLocks noGrp="1"/>
          </p:cNvSpPr>
          <p:nvPr>
            <p:ph idx="1"/>
          </p:nvPr>
        </p:nvSpPr>
        <p:spPr/>
        <p:txBody>
          <a:bodyPr/>
          <a:lstStyle/>
          <a:p>
            <a:r>
              <a:rPr lang="en-US" dirty="0" smtClean="0"/>
              <a:t>The contingent valuation method (CVM) is applied to measure the value of public goods generated by major league sports teams.</a:t>
            </a:r>
          </a:p>
          <a:p>
            <a:pPr lvl="1"/>
            <a:r>
              <a:rPr lang="en-US" dirty="0" smtClean="0"/>
              <a:t>The CVM is designed to measure the value of goods not traded in markets.</a:t>
            </a:r>
          </a:p>
          <a:p>
            <a:pPr lvl="1"/>
            <a:r>
              <a:rPr lang="en-US" dirty="0" smtClean="0"/>
              <a:t>Traditionally used in environmental economic literature to measure value of environmental public goods (e.g. historical site preservation) </a:t>
            </a:r>
          </a:p>
          <a:p>
            <a:r>
              <a:rPr lang="en-US" dirty="0" smtClean="0"/>
              <a:t>CVM was first applied through sports through two proposed projects in Lexington, KY. </a:t>
            </a:r>
          </a:p>
          <a:p>
            <a:pPr lvl="1"/>
            <a:r>
              <a:rPr lang="en-US" dirty="0" smtClean="0"/>
              <a:t>New arena for UK basketball team</a:t>
            </a:r>
          </a:p>
          <a:p>
            <a:pPr lvl="1"/>
            <a:r>
              <a:rPr lang="en-US" dirty="0" smtClean="0"/>
              <a:t>Minor league baseball stadium</a:t>
            </a:r>
            <a:endParaRPr lang="en-US" dirty="0"/>
          </a:p>
        </p:txBody>
      </p:sp>
    </p:spTree>
    <p:extLst>
      <p:ext uri="{BB962C8B-B14F-4D97-AF65-F5344CB8AC3E}">
        <p14:creationId xmlns:p14="http://schemas.microsoft.com/office/powerpoint/2010/main" val="992868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CVM applied to major league sports</a:t>
            </a:r>
            <a:endParaRPr lang="en-US" dirty="0"/>
          </a:p>
        </p:txBody>
      </p:sp>
      <p:sp>
        <p:nvSpPr>
          <p:cNvPr id="3" name="Content Placeholder 2"/>
          <p:cNvSpPr>
            <a:spLocks noGrp="1"/>
          </p:cNvSpPr>
          <p:nvPr>
            <p:ph idx="1"/>
          </p:nvPr>
        </p:nvSpPr>
        <p:spPr/>
        <p:txBody>
          <a:bodyPr/>
          <a:lstStyle/>
          <a:p>
            <a:r>
              <a:rPr lang="en-US" dirty="0" smtClean="0"/>
              <a:t>Pittsburgh Penguins</a:t>
            </a:r>
          </a:p>
          <a:p>
            <a:pPr lvl="1"/>
            <a:r>
              <a:rPr lang="en-US" dirty="0" smtClean="0"/>
              <a:t>Penguins declared Ch. 11 bankruptcy in Oct. 1998.</a:t>
            </a:r>
          </a:p>
          <a:p>
            <a:pPr lvl="1"/>
            <a:r>
              <a:rPr lang="en-US" dirty="0" smtClean="0"/>
              <a:t>U.S. Bankruptcy Judge Bernard </a:t>
            </a:r>
            <a:r>
              <a:rPr lang="en-US" dirty="0" err="1" smtClean="0"/>
              <a:t>Markovitz</a:t>
            </a:r>
            <a:r>
              <a:rPr lang="en-US" dirty="0" smtClean="0"/>
              <a:t> issued permanent injunction in March 1999 against any owners to discuss possible sale to owners who would move the franchise.</a:t>
            </a:r>
          </a:p>
          <a:p>
            <a:pPr lvl="2"/>
            <a:r>
              <a:rPr lang="en-US" dirty="0" smtClean="0"/>
              <a:t>Potential buyers who would move the team to another city offered to buy the franchise for $85 million.</a:t>
            </a:r>
          </a:p>
          <a:p>
            <a:pPr lvl="1"/>
            <a:r>
              <a:rPr lang="en-US" dirty="0" smtClean="0"/>
              <a:t>Judge </a:t>
            </a:r>
            <a:r>
              <a:rPr lang="en-US" dirty="0" err="1" smtClean="0"/>
              <a:t>Markovitz</a:t>
            </a:r>
            <a:r>
              <a:rPr lang="en-US" dirty="0" smtClean="0"/>
              <a:t> accept offer in June ‘99 from local investors to buy team for $65 million plus conversion of $20 million debt to retired Penguins player Mario Lemieux into equity. </a:t>
            </a:r>
            <a:endParaRPr lang="en-US" dirty="0"/>
          </a:p>
        </p:txBody>
      </p:sp>
    </p:spTree>
    <p:extLst>
      <p:ext uri="{BB962C8B-B14F-4D97-AF65-F5344CB8AC3E}">
        <p14:creationId xmlns:p14="http://schemas.microsoft.com/office/powerpoint/2010/main" val="2261895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endParaRPr lang="en-US" dirty="0" smtClean="0"/>
          </a:p>
          <a:p>
            <a:pPr lvl="1"/>
            <a:r>
              <a:rPr lang="en-US" dirty="0" smtClean="0"/>
              <a:t>Utility Function: u = u(</a:t>
            </a:r>
            <a:r>
              <a:rPr lang="en-US" dirty="0" err="1" smtClean="0"/>
              <a:t>x,h,z</a:t>
            </a:r>
            <a:r>
              <a:rPr lang="en-US" dirty="0" smtClean="0"/>
              <a:t>) where x is a vector of variables measuring the consumption of Penguins games, h is the existence of hockey in Pittsburgh, and z is a composite commodity of market goods.</a:t>
            </a:r>
          </a:p>
          <a:p>
            <a:pPr lvl="1"/>
            <a:r>
              <a:rPr lang="en-US" dirty="0" smtClean="0"/>
              <a:t>Budget constraint: y = </a:t>
            </a:r>
            <a:r>
              <a:rPr lang="en-US" dirty="0" err="1" smtClean="0"/>
              <a:t>z+p’x</a:t>
            </a:r>
            <a:r>
              <a:rPr lang="en-US" dirty="0" smtClean="0"/>
              <a:t> where y is income and p is a vector of time and money costs of hockey game consumption.</a:t>
            </a:r>
          </a:p>
          <a:p>
            <a:pPr lvl="1"/>
            <a:r>
              <a:rPr lang="en-US" dirty="0" smtClean="0"/>
              <a:t>Indirect utility function: u=v(</a:t>
            </a:r>
            <a:r>
              <a:rPr lang="en-US" dirty="0" err="1" smtClean="0"/>
              <a:t>p,h,y</a:t>
            </a:r>
            <a:r>
              <a:rPr lang="en-US" dirty="0" smtClean="0"/>
              <a:t>)</a:t>
            </a:r>
          </a:p>
          <a:p>
            <a:pPr lvl="1"/>
            <a:r>
              <a:rPr lang="en-US" dirty="0" smtClean="0"/>
              <a:t>Expenditure function: e = e(</a:t>
            </a:r>
            <a:r>
              <a:rPr lang="en-US" dirty="0" err="1" smtClean="0"/>
              <a:t>p,h,u</a:t>
            </a:r>
            <a:r>
              <a:rPr lang="en-US" dirty="0" smtClean="0"/>
              <a:t>)</a:t>
            </a:r>
            <a:endParaRPr lang="en-US" dirty="0"/>
          </a:p>
        </p:txBody>
      </p:sp>
    </p:spTree>
    <p:extLst>
      <p:ext uri="{BB962C8B-B14F-4D97-AF65-F5344CB8AC3E}">
        <p14:creationId xmlns:p14="http://schemas.microsoft.com/office/powerpoint/2010/main" val="3686656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US" dirty="0"/>
          </a:p>
        </p:txBody>
      </p:sp>
      <p:sp>
        <p:nvSpPr>
          <p:cNvPr id="3" name="Content Placeholder 2"/>
          <p:cNvSpPr>
            <a:spLocks noGrp="1"/>
          </p:cNvSpPr>
          <p:nvPr>
            <p:ph idx="1"/>
          </p:nvPr>
        </p:nvSpPr>
        <p:spPr/>
        <p:txBody>
          <a:bodyPr/>
          <a:lstStyle/>
          <a:p>
            <a:endParaRPr lang="en-US" dirty="0" smtClean="0"/>
          </a:p>
          <a:p>
            <a:pPr marL="792900" lvl="1" indent="-342900">
              <a:buFont typeface="+mj-lt"/>
              <a:buAutoNum type="arabicPeriod"/>
            </a:pPr>
            <a:r>
              <a:rPr lang="en-US" dirty="0" smtClean="0"/>
              <a:t>WTP = e(p’,0,u)-e(</a:t>
            </a:r>
            <a:r>
              <a:rPr lang="en-US" dirty="0" err="1" smtClean="0"/>
              <a:t>p,h,u</a:t>
            </a:r>
            <a:r>
              <a:rPr lang="en-US" dirty="0" smtClean="0"/>
              <a:t>) where p’ is price at which no games are consumed.</a:t>
            </a:r>
          </a:p>
          <a:p>
            <a:pPr marL="792900" lvl="1" indent="-342900">
              <a:buFont typeface="+mj-lt"/>
              <a:buAutoNum type="arabicPeriod"/>
            </a:pPr>
            <a:r>
              <a:rPr lang="en-US" dirty="0" smtClean="0"/>
              <a:t>S = e(p’,0,v(</a:t>
            </a:r>
            <a:r>
              <a:rPr lang="en-US" dirty="0" err="1" smtClean="0"/>
              <a:t>p,h,y</a:t>
            </a:r>
            <a:r>
              <a:rPr lang="en-US" dirty="0" smtClean="0"/>
              <a:t>))-y</a:t>
            </a:r>
          </a:p>
          <a:p>
            <a:pPr marL="792900" lvl="1" indent="-342900">
              <a:buFont typeface="+mj-lt"/>
              <a:buAutoNum type="arabicPeriod"/>
            </a:pPr>
            <a:r>
              <a:rPr lang="en-US" dirty="0" smtClean="0"/>
              <a:t>∂s/∂y = (∂e’/∂v)(∂v/∂y)-1=(∂e’/∂v)/(∂e/∂v)-1</a:t>
            </a:r>
          </a:p>
          <a:p>
            <a:pPr marL="1098900" lvl="2" indent="-342900"/>
            <a:r>
              <a:rPr lang="en-US" dirty="0" smtClean="0"/>
              <a:t>If h is normal good, marginal cost of utility is lower and income effect is positive. If h is an inferior good the income effect is negative.</a:t>
            </a:r>
          </a:p>
          <a:p>
            <a:pPr marL="792900" lvl="1" indent="-342900">
              <a:buFont typeface="+mj-lt"/>
              <a:buAutoNum type="arabicPeriod"/>
            </a:pPr>
            <a:r>
              <a:rPr lang="en-US" dirty="0" smtClean="0"/>
              <a:t>NUV = e(p”,0,v(</a:t>
            </a:r>
            <a:r>
              <a:rPr lang="en-US" dirty="0" err="1" smtClean="0"/>
              <a:t>p,h,y</a:t>
            </a:r>
            <a:r>
              <a:rPr lang="en-US" dirty="0" smtClean="0"/>
              <a:t>))-e(p’,</a:t>
            </a:r>
            <a:r>
              <a:rPr lang="en-US" dirty="0" err="1" smtClean="0"/>
              <a:t>h,v</a:t>
            </a:r>
            <a:r>
              <a:rPr lang="en-US" dirty="0" smtClean="0"/>
              <a:t>(</a:t>
            </a:r>
            <a:r>
              <a:rPr lang="en-US" dirty="0" err="1" smtClean="0"/>
              <a:t>p,h,y</a:t>
            </a:r>
            <a:r>
              <a:rPr lang="en-US" dirty="0" smtClean="0"/>
              <a:t>))</a:t>
            </a:r>
          </a:p>
          <a:p>
            <a:pPr marL="792900" lvl="1" indent="-342900">
              <a:buFont typeface="+mj-lt"/>
              <a:buAutoNum type="arabicPeriod"/>
            </a:pPr>
            <a:r>
              <a:rPr lang="en-US" dirty="0" smtClean="0"/>
              <a:t>UV = e(p’,</a:t>
            </a:r>
            <a:r>
              <a:rPr lang="en-US" dirty="0" err="1" smtClean="0"/>
              <a:t>h,v</a:t>
            </a:r>
            <a:r>
              <a:rPr lang="en-US" dirty="0" smtClean="0"/>
              <a:t>(</a:t>
            </a:r>
            <a:r>
              <a:rPr lang="en-US" dirty="0" err="1" smtClean="0"/>
              <a:t>p,h,y</a:t>
            </a:r>
            <a:r>
              <a:rPr lang="en-US" dirty="0" smtClean="0"/>
              <a:t>))-y where UV is the difference between equations 2 and 4.</a:t>
            </a:r>
            <a:endParaRPr lang="en-US" dirty="0"/>
          </a:p>
        </p:txBody>
      </p:sp>
    </p:spTree>
    <p:extLst>
      <p:ext uri="{BB962C8B-B14F-4D97-AF65-F5344CB8AC3E}">
        <p14:creationId xmlns:p14="http://schemas.microsoft.com/office/powerpoint/2010/main" val="1182863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r>
              <a:rPr lang="en-US" dirty="0" smtClean="0"/>
              <a:t>Section 1: Brief set of questions about professional football and baseball in Pittsburgh</a:t>
            </a:r>
          </a:p>
          <a:p>
            <a:r>
              <a:rPr lang="en-US" dirty="0" smtClean="0"/>
              <a:t>Section 2: Questions regarding the consumption of Penguins hockey:</a:t>
            </a:r>
          </a:p>
          <a:p>
            <a:pPr lvl="1"/>
            <a:r>
              <a:rPr lang="en-US" dirty="0" smtClean="0"/>
              <a:t>How many games attended at Civic Arena each season?</a:t>
            </a:r>
          </a:p>
          <a:p>
            <a:pPr lvl="1"/>
            <a:r>
              <a:rPr lang="en-US" dirty="0" smtClean="0"/>
              <a:t>How many games do they watch on television?</a:t>
            </a:r>
          </a:p>
          <a:p>
            <a:pPr lvl="1"/>
            <a:r>
              <a:rPr lang="en-US" dirty="0" smtClean="0"/>
              <a:t>How often do they read and discuss the team during the season?</a:t>
            </a:r>
          </a:p>
          <a:p>
            <a:pPr lvl="1"/>
            <a:r>
              <a:rPr lang="en-US" dirty="0" smtClean="0"/>
              <a:t>Level of interest in the Penguins?</a:t>
            </a:r>
          </a:p>
          <a:p>
            <a:pPr lvl="1"/>
            <a:r>
              <a:rPr lang="en-US" dirty="0" smtClean="0"/>
              <a:t>How would the quality of life be affected if the Penguins left?</a:t>
            </a:r>
            <a:endParaRPr lang="en-US" dirty="0"/>
          </a:p>
        </p:txBody>
      </p:sp>
    </p:spTree>
    <p:extLst>
      <p:ext uri="{BB962C8B-B14F-4D97-AF65-F5344CB8AC3E}">
        <p14:creationId xmlns:p14="http://schemas.microsoft.com/office/powerpoint/2010/main" val="364921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(cont’d)</a:t>
            </a:r>
            <a:endParaRPr lang="en-US" dirty="0"/>
          </a:p>
        </p:txBody>
      </p:sp>
      <p:sp>
        <p:nvSpPr>
          <p:cNvPr id="3" name="Content Placeholder 2"/>
          <p:cNvSpPr>
            <a:spLocks noGrp="1"/>
          </p:cNvSpPr>
          <p:nvPr>
            <p:ph idx="1"/>
          </p:nvPr>
        </p:nvSpPr>
        <p:spPr>
          <a:xfrm>
            <a:off x="913795" y="1732449"/>
            <a:ext cx="10353762" cy="4346379"/>
          </a:xfrm>
        </p:spPr>
        <p:txBody>
          <a:bodyPr/>
          <a:lstStyle/>
          <a:p>
            <a:r>
              <a:rPr lang="en-US" dirty="0" smtClean="0"/>
              <a:t>Section 3: Valuation of Penguins hockey</a:t>
            </a:r>
          </a:p>
          <a:p>
            <a:pPr lvl="1"/>
            <a:r>
              <a:rPr lang="en-US" dirty="0" smtClean="0"/>
              <a:t>Background information regarding Penguins bankruptcy and federal case</a:t>
            </a:r>
          </a:p>
          <a:p>
            <a:pPr lvl="1"/>
            <a:r>
              <a:rPr lang="en-US" dirty="0" smtClean="0"/>
              <a:t>Respondents were asked whether keeping the Penguins in Pittsburgh is important and whether or not losing the team would hurt Pittsburgh’s image as a major city</a:t>
            </a:r>
          </a:p>
          <a:p>
            <a:pPr lvl="1"/>
            <a:r>
              <a:rPr lang="en-US" dirty="0" smtClean="0"/>
              <a:t>Respondents were presented with scenario in which the team leaves the city</a:t>
            </a:r>
          </a:p>
          <a:p>
            <a:pPr lvl="1"/>
            <a:r>
              <a:rPr lang="en-US" dirty="0" smtClean="0"/>
              <a:t>An alternative scenario is offered in which the team would become publicly owned at the cost of taxpayers:</a:t>
            </a:r>
          </a:p>
          <a:p>
            <a:pPr lvl="2"/>
            <a:r>
              <a:rPr lang="en-US" dirty="0" smtClean="0"/>
              <a:t>“If the city of Pittsburgh were to buy the team, it would never leave Pittsburgh. But in order for the city to buy team, pay off its debts, and challenge for the Stanley Cup, taxpayer money will be needed.  One estimate is that each Pittsburgh household would have to pay $TAX each year in higher city taxes.”</a:t>
            </a:r>
          </a:p>
          <a:p>
            <a:pPr lvl="2"/>
            <a:r>
              <a:rPr lang="en-US" dirty="0"/>
              <a:t>The four amounts for $TAX ($1, $5, $10, $25) were randomly assigned.</a:t>
            </a:r>
          </a:p>
          <a:p>
            <a:pPr marL="810000" lvl="2" indent="0">
              <a:buNone/>
            </a:pPr>
            <a:endParaRPr lang="en-US" dirty="0"/>
          </a:p>
        </p:txBody>
      </p:sp>
    </p:spTree>
    <p:extLst>
      <p:ext uri="{BB962C8B-B14F-4D97-AF65-F5344CB8AC3E}">
        <p14:creationId xmlns:p14="http://schemas.microsoft.com/office/powerpoint/2010/main" val="2685938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286</TotalTime>
  <Words>1427</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Calisto MT</vt:lpstr>
      <vt:lpstr>Trebuchet MS</vt:lpstr>
      <vt:lpstr>Wingdings</vt:lpstr>
      <vt:lpstr>Wingdings 2</vt:lpstr>
      <vt:lpstr>Slate</vt:lpstr>
      <vt:lpstr>The Value of Public Goods Generated by a Major League Sports Team: The CVM Approach</vt:lpstr>
      <vt:lpstr>Introduction</vt:lpstr>
      <vt:lpstr>Introduction (contd)</vt:lpstr>
      <vt:lpstr>Value of public goods in sports.</vt:lpstr>
      <vt:lpstr>CVM applied to major league sports</vt:lpstr>
      <vt:lpstr>Theory</vt:lpstr>
      <vt:lpstr>Theory</vt:lpstr>
      <vt:lpstr>Survey</vt:lpstr>
      <vt:lpstr>Survey (cont’d)</vt:lpstr>
      <vt:lpstr>Survey (contd)</vt:lpstr>
      <vt:lpstr>Survey (contd)</vt:lpstr>
      <vt:lpstr>Data</vt:lpstr>
      <vt:lpstr>PowerPoint Presentation</vt:lpstr>
      <vt:lpstr>Empirical Model</vt:lpstr>
      <vt:lpstr>PowerPoint Presentation</vt:lpstr>
      <vt:lpstr>PowerPoint Presentation</vt:lpstr>
      <vt:lpstr>Policy Implications</vt:lpstr>
      <vt:lpstr>PowerPoint Presentation</vt:lpstr>
      <vt:lpstr>Conclusion</vt:lpstr>
    </vt:vector>
  </TitlesOfParts>
  <Company>Seton Hall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Public Goods Generated by a Major League Sports Team: The CVM Approach</dc:title>
  <dc:creator>Michael J Maldonado</dc:creator>
  <cp:lastModifiedBy>Michael J Maldonado</cp:lastModifiedBy>
  <cp:revision>30</cp:revision>
  <dcterms:created xsi:type="dcterms:W3CDTF">2016-02-25T19:08:03Z</dcterms:created>
  <dcterms:modified xsi:type="dcterms:W3CDTF">2016-02-25T23:55:02Z</dcterms:modified>
</cp:coreProperties>
</file>