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65" d="100"/>
          <a:sy n="65" d="100"/>
        </p:scale>
        <p:origin x="726"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50BC9D-1690-4EBA-85BA-668FAA15ED9A}"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3A062A-3B9B-4001-AAA3-01C7517BD2BE}" type="slidenum">
              <a:rPr lang="en-US" smtClean="0"/>
              <a:t>‹#›</a:t>
            </a:fld>
            <a:endParaRPr lang="en-US"/>
          </a:p>
        </p:txBody>
      </p:sp>
    </p:spTree>
    <p:extLst>
      <p:ext uri="{BB962C8B-B14F-4D97-AF65-F5344CB8AC3E}">
        <p14:creationId xmlns:p14="http://schemas.microsoft.com/office/powerpoint/2010/main" val="1241809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0BC9D-1690-4EBA-85BA-668FAA15ED9A}"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3A062A-3B9B-4001-AAA3-01C7517BD2BE}" type="slidenum">
              <a:rPr lang="en-US" smtClean="0"/>
              <a:t>‹#›</a:t>
            </a:fld>
            <a:endParaRPr lang="en-US"/>
          </a:p>
        </p:txBody>
      </p:sp>
    </p:spTree>
    <p:extLst>
      <p:ext uri="{BB962C8B-B14F-4D97-AF65-F5344CB8AC3E}">
        <p14:creationId xmlns:p14="http://schemas.microsoft.com/office/powerpoint/2010/main" val="1476894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0BC9D-1690-4EBA-85BA-668FAA15ED9A}"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3A062A-3B9B-4001-AAA3-01C7517BD2BE}" type="slidenum">
              <a:rPr lang="en-US" smtClean="0"/>
              <a:t>‹#›</a:t>
            </a:fld>
            <a:endParaRPr lang="en-US"/>
          </a:p>
        </p:txBody>
      </p:sp>
    </p:spTree>
    <p:extLst>
      <p:ext uri="{BB962C8B-B14F-4D97-AF65-F5344CB8AC3E}">
        <p14:creationId xmlns:p14="http://schemas.microsoft.com/office/powerpoint/2010/main" val="1632091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0BC9D-1690-4EBA-85BA-668FAA15ED9A}"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3A062A-3B9B-4001-AAA3-01C7517BD2BE}" type="slidenum">
              <a:rPr lang="en-US" smtClean="0"/>
              <a:t>‹#›</a:t>
            </a:fld>
            <a:endParaRPr lang="en-US"/>
          </a:p>
        </p:txBody>
      </p:sp>
    </p:spTree>
    <p:extLst>
      <p:ext uri="{BB962C8B-B14F-4D97-AF65-F5344CB8AC3E}">
        <p14:creationId xmlns:p14="http://schemas.microsoft.com/office/powerpoint/2010/main" val="2548278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F50BC9D-1690-4EBA-85BA-668FAA15ED9A}"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3A062A-3B9B-4001-AAA3-01C7517BD2BE}" type="slidenum">
              <a:rPr lang="en-US" smtClean="0"/>
              <a:t>‹#›</a:t>
            </a:fld>
            <a:endParaRPr lang="en-US"/>
          </a:p>
        </p:txBody>
      </p:sp>
    </p:spTree>
    <p:extLst>
      <p:ext uri="{BB962C8B-B14F-4D97-AF65-F5344CB8AC3E}">
        <p14:creationId xmlns:p14="http://schemas.microsoft.com/office/powerpoint/2010/main" val="2700797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50BC9D-1690-4EBA-85BA-668FAA15ED9A}"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3A062A-3B9B-4001-AAA3-01C7517BD2BE}" type="slidenum">
              <a:rPr lang="en-US" smtClean="0"/>
              <a:t>‹#›</a:t>
            </a:fld>
            <a:endParaRPr lang="en-US"/>
          </a:p>
        </p:txBody>
      </p:sp>
    </p:spTree>
    <p:extLst>
      <p:ext uri="{BB962C8B-B14F-4D97-AF65-F5344CB8AC3E}">
        <p14:creationId xmlns:p14="http://schemas.microsoft.com/office/powerpoint/2010/main" val="225028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50BC9D-1690-4EBA-85BA-668FAA15ED9A}" type="datetimeFigureOut">
              <a:rPr lang="en-US" smtClean="0"/>
              <a:t>3/12/2018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3A062A-3B9B-4001-AAA3-01C7517BD2BE}" type="slidenum">
              <a:rPr lang="en-US" smtClean="0"/>
              <a:t>‹#›</a:t>
            </a:fld>
            <a:endParaRPr lang="en-US"/>
          </a:p>
        </p:txBody>
      </p:sp>
    </p:spTree>
    <p:extLst>
      <p:ext uri="{BB962C8B-B14F-4D97-AF65-F5344CB8AC3E}">
        <p14:creationId xmlns:p14="http://schemas.microsoft.com/office/powerpoint/2010/main" val="111911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50BC9D-1690-4EBA-85BA-668FAA15ED9A}" type="datetimeFigureOut">
              <a:rPr lang="en-US" smtClean="0"/>
              <a:t>3/12/2018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3A062A-3B9B-4001-AAA3-01C7517BD2BE}" type="slidenum">
              <a:rPr lang="en-US" smtClean="0"/>
              <a:t>‹#›</a:t>
            </a:fld>
            <a:endParaRPr lang="en-US"/>
          </a:p>
        </p:txBody>
      </p:sp>
    </p:spTree>
    <p:extLst>
      <p:ext uri="{BB962C8B-B14F-4D97-AF65-F5344CB8AC3E}">
        <p14:creationId xmlns:p14="http://schemas.microsoft.com/office/powerpoint/2010/main" val="2506227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0BC9D-1690-4EBA-85BA-668FAA15ED9A}" type="datetimeFigureOut">
              <a:rPr lang="en-US" smtClean="0"/>
              <a:t>3/12/2018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3A062A-3B9B-4001-AAA3-01C7517BD2BE}" type="slidenum">
              <a:rPr lang="en-US" smtClean="0"/>
              <a:t>‹#›</a:t>
            </a:fld>
            <a:endParaRPr lang="en-US"/>
          </a:p>
        </p:txBody>
      </p:sp>
    </p:spTree>
    <p:extLst>
      <p:ext uri="{BB962C8B-B14F-4D97-AF65-F5344CB8AC3E}">
        <p14:creationId xmlns:p14="http://schemas.microsoft.com/office/powerpoint/2010/main" val="164226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50BC9D-1690-4EBA-85BA-668FAA15ED9A}"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3A062A-3B9B-4001-AAA3-01C7517BD2BE}" type="slidenum">
              <a:rPr lang="en-US" smtClean="0"/>
              <a:t>‹#›</a:t>
            </a:fld>
            <a:endParaRPr lang="en-US"/>
          </a:p>
        </p:txBody>
      </p:sp>
    </p:spTree>
    <p:extLst>
      <p:ext uri="{BB962C8B-B14F-4D97-AF65-F5344CB8AC3E}">
        <p14:creationId xmlns:p14="http://schemas.microsoft.com/office/powerpoint/2010/main" val="2420983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50BC9D-1690-4EBA-85BA-668FAA15ED9A}"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3A062A-3B9B-4001-AAA3-01C7517BD2BE}" type="slidenum">
              <a:rPr lang="en-US" smtClean="0"/>
              <a:t>‹#›</a:t>
            </a:fld>
            <a:endParaRPr lang="en-US"/>
          </a:p>
        </p:txBody>
      </p:sp>
    </p:spTree>
    <p:extLst>
      <p:ext uri="{BB962C8B-B14F-4D97-AF65-F5344CB8AC3E}">
        <p14:creationId xmlns:p14="http://schemas.microsoft.com/office/powerpoint/2010/main" val="1657717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0BC9D-1690-4EBA-85BA-668FAA15ED9A}" type="datetimeFigureOut">
              <a:rPr lang="en-US" smtClean="0"/>
              <a:t>3/12/2018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3A062A-3B9B-4001-AAA3-01C7517BD2BE}" type="slidenum">
              <a:rPr lang="en-US" smtClean="0"/>
              <a:t>‹#›</a:t>
            </a:fld>
            <a:endParaRPr lang="en-US"/>
          </a:p>
        </p:txBody>
      </p:sp>
    </p:spTree>
    <p:extLst>
      <p:ext uri="{BB962C8B-B14F-4D97-AF65-F5344CB8AC3E}">
        <p14:creationId xmlns:p14="http://schemas.microsoft.com/office/powerpoint/2010/main" val="1830656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Treatment of Travel Expenses by Golf Course Patrons: Sunk or Bundled Costs and the 1</a:t>
            </a:r>
            <a:r>
              <a:rPr lang="en-US" baseline="30000" dirty="0" smtClean="0"/>
              <a:t>st</a:t>
            </a:r>
            <a:r>
              <a:rPr lang="en-US" dirty="0" smtClean="0"/>
              <a:t> and 3</a:t>
            </a:r>
            <a:r>
              <a:rPr lang="en-US" baseline="30000" dirty="0" smtClean="0"/>
              <a:t>rd</a:t>
            </a:r>
            <a:r>
              <a:rPr lang="en-US" dirty="0" smtClean="0"/>
              <a:t> Law of Demand</a:t>
            </a:r>
            <a:endParaRPr lang="en-US" dirty="0"/>
          </a:p>
        </p:txBody>
      </p:sp>
      <p:sp>
        <p:nvSpPr>
          <p:cNvPr id="3" name="Subtitle 2"/>
          <p:cNvSpPr>
            <a:spLocks noGrp="1"/>
          </p:cNvSpPr>
          <p:nvPr>
            <p:ph type="subTitle" idx="1"/>
          </p:nvPr>
        </p:nvSpPr>
        <p:spPr>
          <a:xfrm>
            <a:off x="1524000" y="4221471"/>
            <a:ext cx="9144000" cy="1655762"/>
          </a:xfrm>
        </p:spPr>
        <p:txBody>
          <a:bodyPr>
            <a:normAutofit fontScale="92500" lnSpcReduction="10000"/>
          </a:bodyPr>
          <a:lstStyle/>
          <a:p>
            <a:endParaRPr lang="en-US" dirty="0" smtClean="0"/>
          </a:p>
          <a:p>
            <a:r>
              <a:rPr lang="en-US" dirty="0" smtClean="0"/>
              <a:t>Matthew T. Brown, Daniel A. </a:t>
            </a:r>
            <a:r>
              <a:rPr lang="en-US" dirty="0" err="1" smtClean="0"/>
              <a:t>Rascher</a:t>
            </a:r>
            <a:r>
              <a:rPr lang="en-US" dirty="0" smtClean="0"/>
              <a:t>, Chad D. </a:t>
            </a:r>
            <a:r>
              <a:rPr lang="en-US" dirty="0" err="1" smtClean="0"/>
              <a:t>McEvoy</a:t>
            </a:r>
            <a:r>
              <a:rPr lang="en-US" dirty="0" smtClean="0"/>
              <a:t>, Mark S. Nagel</a:t>
            </a:r>
          </a:p>
          <a:p>
            <a:endParaRPr lang="en-US" dirty="0"/>
          </a:p>
          <a:p>
            <a:r>
              <a:rPr lang="en-US" dirty="0" smtClean="0"/>
              <a:t>Michael Brennan</a:t>
            </a:r>
            <a:endParaRPr lang="en-US" dirty="0"/>
          </a:p>
        </p:txBody>
      </p:sp>
    </p:spTree>
    <p:extLst>
      <p:ext uri="{BB962C8B-B14F-4D97-AF65-F5344CB8AC3E}">
        <p14:creationId xmlns:p14="http://schemas.microsoft.com/office/powerpoint/2010/main" val="3066529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315" y="365126"/>
            <a:ext cx="10815485" cy="438662"/>
          </a:xfrm>
        </p:spPr>
        <p:txBody>
          <a:bodyPr>
            <a:normAutofit fontScale="90000"/>
          </a:bodyPr>
          <a:lstStyle/>
          <a:p>
            <a:r>
              <a:rPr lang="en-US" u="sng" dirty="0" smtClean="0"/>
              <a:t>Results</a:t>
            </a:r>
            <a:endParaRPr lang="en-US" u="sng" dirty="0"/>
          </a:p>
        </p:txBody>
      </p:sp>
      <p:pic>
        <p:nvPicPr>
          <p:cNvPr id="4" name="Content Placeholder 3"/>
          <p:cNvPicPr>
            <a:picLocks noGrp="1" noChangeAspect="1"/>
          </p:cNvPicPr>
          <p:nvPr>
            <p:ph idx="1"/>
          </p:nvPr>
        </p:nvPicPr>
        <p:blipFill>
          <a:blip r:embed="rId2"/>
          <a:stretch>
            <a:fillRect/>
          </a:stretch>
        </p:blipFill>
        <p:spPr>
          <a:xfrm>
            <a:off x="538315" y="1179871"/>
            <a:ext cx="11068665" cy="5294671"/>
          </a:xfrm>
          <a:prstGeom prst="rect">
            <a:avLst/>
          </a:prstGeom>
        </p:spPr>
      </p:pic>
    </p:spTree>
    <p:extLst>
      <p:ext uri="{BB962C8B-B14F-4D97-AF65-F5344CB8AC3E}">
        <p14:creationId xmlns:p14="http://schemas.microsoft.com/office/powerpoint/2010/main" val="386588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Conclusion</a:t>
            </a:r>
            <a:endParaRPr lang="en-US" u="sng" dirty="0"/>
          </a:p>
        </p:txBody>
      </p:sp>
      <p:sp>
        <p:nvSpPr>
          <p:cNvPr id="3" name="Content Placeholder 2"/>
          <p:cNvSpPr>
            <a:spLocks noGrp="1"/>
          </p:cNvSpPr>
          <p:nvPr>
            <p:ph idx="1"/>
          </p:nvPr>
        </p:nvSpPr>
        <p:spPr>
          <a:xfrm>
            <a:off x="838200" y="1607574"/>
            <a:ext cx="10515600" cy="4569389"/>
          </a:xfrm>
        </p:spPr>
        <p:txBody>
          <a:bodyPr>
            <a:normAutofit lnSpcReduction="10000"/>
          </a:bodyPr>
          <a:lstStyle/>
          <a:p>
            <a:r>
              <a:rPr lang="en-US" dirty="0" smtClean="0"/>
              <a:t>The </a:t>
            </a:r>
            <a:r>
              <a:rPr lang="en-US" dirty="0" err="1" smtClean="0"/>
              <a:t>Alchian</a:t>
            </a:r>
            <a:r>
              <a:rPr lang="en-US" dirty="0" smtClean="0"/>
              <a:t>-Allen Theorem was supported by the results </a:t>
            </a:r>
          </a:p>
          <a:p>
            <a:r>
              <a:rPr lang="en-US" dirty="0" smtClean="0"/>
              <a:t>Correlations are especially strong with regard to the green fee, green/cart fee, total course spending, and total trip spending for tourists – all &gt; .950</a:t>
            </a:r>
          </a:p>
          <a:p>
            <a:r>
              <a:rPr lang="en-US" dirty="0" smtClean="0"/>
              <a:t>Tourists are more likely to pay higher prices for green fees – bundled costs</a:t>
            </a:r>
          </a:p>
          <a:p>
            <a:r>
              <a:rPr lang="en-US" dirty="0" smtClean="0"/>
              <a:t>Local golfers are also likely to pay higher prices based on longer distance traveled, though not as strong of correlation as tourists</a:t>
            </a:r>
          </a:p>
          <a:p>
            <a:r>
              <a:rPr lang="en-US" dirty="0" smtClean="0"/>
              <a:t>In terms of the local and tourist golf population in Ohio, most golfers, especially tourists, will bundle intermediate costs with the quality costs.</a:t>
            </a:r>
          </a:p>
          <a:p>
            <a:endParaRPr lang="en-US" dirty="0" smtClean="0"/>
          </a:p>
        </p:txBody>
      </p:sp>
    </p:spTree>
    <p:extLst>
      <p:ext uri="{BB962C8B-B14F-4D97-AF65-F5344CB8AC3E}">
        <p14:creationId xmlns:p14="http://schemas.microsoft.com/office/powerpoint/2010/main" val="1381368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Conclusion</a:t>
            </a:r>
            <a:endParaRPr lang="en-US" u="sng" dirty="0"/>
          </a:p>
        </p:txBody>
      </p:sp>
      <p:sp>
        <p:nvSpPr>
          <p:cNvPr id="3" name="Content Placeholder 2"/>
          <p:cNvSpPr>
            <a:spLocks noGrp="1"/>
          </p:cNvSpPr>
          <p:nvPr>
            <p:ph idx="1"/>
          </p:nvPr>
        </p:nvSpPr>
        <p:spPr>
          <a:xfrm>
            <a:off x="838200" y="1607574"/>
            <a:ext cx="10515600" cy="4569389"/>
          </a:xfrm>
        </p:spPr>
        <p:txBody>
          <a:bodyPr/>
          <a:lstStyle/>
          <a:p>
            <a:r>
              <a:rPr lang="en-US" dirty="0" smtClean="0"/>
              <a:t>How can golf course managers use this study?</a:t>
            </a:r>
          </a:p>
          <a:p>
            <a:endParaRPr lang="en-US" dirty="0"/>
          </a:p>
          <a:p>
            <a:r>
              <a:rPr lang="en-US" dirty="0" smtClean="0"/>
              <a:t>Market segmentation and Target Marketing:</a:t>
            </a:r>
          </a:p>
          <a:p>
            <a:pPr lvl="1"/>
            <a:r>
              <a:rPr lang="en-US" dirty="0" smtClean="0"/>
              <a:t>Higher price courses – target tourists through golf magazines</a:t>
            </a:r>
          </a:p>
          <a:p>
            <a:pPr lvl="1"/>
            <a:r>
              <a:rPr lang="en-US" dirty="0" smtClean="0"/>
              <a:t>Lower price courses – target local golfers</a:t>
            </a:r>
          </a:p>
          <a:p>
            <a:endParaRPr lang="en-US" dirty="0"/>
          </a:p>
          <a:p>
            <a:r>
              <a:rPr lang="en-US" dirty="0" smtClean="0"/>
              <a:t>Vacation Packages:</a:t>
            </a:r>
          </a:p>
          <a:p>
            <a:pPr lvl="1"/>
            <a:r>
              <a:rPr lang="en-US" dirty="0" smtClean="0"/>
              <a:t>Tourism officials should bundle high quality golf (more expensive) with higher quality vacation packages and market to vacationers coming from a distance</a:t>
            </a:r>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1728829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6702" y="1909915"/>
            <a:ext cx="7497097" cy="4267047"/>
          </a:xfrm>
        </p:spPr>
        <p:txBody>
          <a:bodyPr>
            <a:normAutofit/>
          </a:bodyPr>
          <a:lstStyle/>
          <a:p>
            <a:r>
              <a:rPr lang="en-US" sz="6000" dirty="0" smtClean="0"/>
              <a:t>Questions?</a:t>
            </a:r>
            <a:endParaRPr lang="en-US" sz="6000" dirty="0"/>
          </a:p>
        </p:txBody>
      </p:sp>
    </p:spTree>
    <p:extLst>
      <p:ext uri="{BB962C8B-B14F-4D97-AF65-F5344CB8AC3E}">
        <p14:creationId xmlns:p14="http://schemas.microsoft.com/office/powerpoint/2010/main" val="2033855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7751"/>
            <a:ext cx="10515600" cy="1325563"/>
          </a:xfrm>
        </p:spPr>
        <p:txBody>
          <a:bodyPr/>
          <a:lstStyle/>
          <a:p>
            <a:r>
              <a:rPr lang="en-US" u="sng" dirty="0" smtClean="0"/>
              <a:t>Purpose of Study</a:t>
            </a:r>
            <a:endParaRPr lang="en-US" u="sng" dirty="0"/>
          </a:p>
        </p:txBody>
      </p:sp>
      <p:sp>
        <p:nvSpPr>
          <p:cNvPr id="3" name="Content Placeholder 2"/>
          <p:cNvSpPr>
            <a:spLocks noGrp="1"/>
          </p:cNvSpPr>
          <p:nvPr>
            <p:ph idx="1"/>
          </p:nvPr>
        </p:nvSpPr>
        <p:spPr/>
        <p:txBody>
          <a:bodyPr/>
          <a:lstStyle/>
          <a:p>
            <a:r>
              <a:rPr lang="en-US" dirty="0" smtClean="0"/>
              <a:t>The purpose of this study was to determine if golf tourists treated travel costs as sunk costs when deciding whether to play a great course or an average course or whether they treated travel costs as a bundled and thereby demanded great vacations as compared to average vacations. If travel costs are treated as sunk costs, by the first law of demand, golfers spending more on travel expenses will spend less on golf quality. However, if the third law of demand applies, golfers spending more on travel expenses will spend more for quality golf.</a:t>
            </a:r>
            <a:endParaRPr lang="en-US" dirty="0"/>
          </a:p>
        </p:txBody>
      </p:sp>
    </p:spTree>
    <p:extLst>
      <p:ext uri="{BB962C8B-B14F-4D97-AF65-F5344CB8AC3E}">
        <p14:creationId xmlns:p14="http://schemas.microsoft.com/office/powerpoint/2010/main" val="2616488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6256"/>
          </a:xfrm>
        </p:spPr>
        <p:txBody>
          <a:bodyPr/>
          <a:lstStyle/>
          <a:p>
            <a:r>
              <a:rPr lang="en-US" u="sng" dirty="0" smtClean="0"/>
              <a:t>Background</a:t>
            </a:r>
            <a:endParaRPr lang="en-US" u="sng" dirty="0"/>
          </a:p>
        </p:txBody>
      </p:sp>
      <p:sp>
        <p:nvSpPr>
          <p:cNvPr id="3" name="Content Placeholder 2"/>
          <p:cNvSpPr>
            <a:spLocks noGrp="1"/>
          </p:cNvSpPr>
          <p:nvPr>
            <p:ph idx="1"/>
          </p:nvPr>
        </p:nvSpPr>
        <p:spPr>
          <a:xfrm>
            <a:off x="678426" y="1283110"/>
            <a:ext cx="10980174" cy="5316793"/>
          </a:xfrm>
        </p:spPr>
        <p:txBody>
          <a:bodyPr>
            <a:normAutofit/>
          </a:bodyPr>
          <a:lstStyle/>
          <a:p>
            <a:r>
              <a:rPr lang="en-US" dirty="0" smtClean="0"/>
              <a:t>Price, course type, style, location, and number of holes are factors affecting the choice of where to play.</a:t>
            </a:r>
          </a:p>
          <a:p>
            <a:r>
              <a:rPr lang="en-US" dirty="0" smtClean="0"/>
              <a:t>Example: 2 courses located in same community. Course A costs $50, Course B costs $100.</a:t>
            </a:r>
          </a:p>
          <a:p>
            <a:pPr lvl="1"/>
            <a:r>
              <a:rPr lang="en-US" dirty="0" smtClean="0"/>
              <a:t>Locals: </a:t>
            </a:r>
          </a:p>
          <a:p>
            <a:pPr lvl="2"/>
            <a:r>
              <a:rPr lang="en-US" dirty="0" smtClean="0"/>
              <a:t>More likely to play course A than B, and play course A more often than B.</a:t>
            </a:r>
          </a:p>
          <a:p>
            <a:pPr lvl="2"/>
            <a:r>
              <a:rPr lang="en-US" dirty="0" smtClean="0"/>
              <a:t>Have to pay 100% more to have a great golf day (course B) rather than an average golf day (A)</a:t>
            </a:r>
            <a:endParaRPr lang="en-US" dirty="0" smtClean="0"/>
          </a:p>
          <a:p>
            <a:pPr lvl="1"/>
            <a:r>
              <a:rPr lang="en-US" dirty="0" smtClean="0"/>
              <a:t>Tourists: Assume $200 of travel costs for coming from a distance</a:t>
            </a:r>
          </a:p>
          <a:p>
            <a:pPr lvl="2"/>
            <a:r>
              <a:rPr lang="en-US" dirty="0" smtClean="0"/>
              <a:t>Great golf vacation would cost $300 total (playing at course B)</a:t>
            </a:r>
          </a:p>
          <a:p>
            <a:pPr lvl="2"/>
            <a:r>
              <a:rPr lang="en-US" dirty="0" smtClean="0"/>
              <a:t>Average golf vacation would cost $250 total (playing at course A)</a:t>
            </a:r>
          </a:p>
          <a:p>
            <a:pPr lvl="2"/>
            <a:r>
              <a:rPr lang="en-US" dirty="0"/>
              <a:t>H</a:t>
            </a:r>
            <a:r>
              <a:rPr lang="en-US" dirty="0" smtClean="0"/>
              <a:t>ave to pay only 20% more to have a great golf vacation </a:t>
            </a:r>
          </a:p>
          <a:p>
            <a:pPr lvl="1"/>
            <a:r>
              <a:rPr lang="en-US" dirty="0" smtClean="0"/>
              <a:t>Based on the </a:t>
            </a:r>
            <a:r>
              <a:rPr lang="en-US" dirty="0" err="1" smtClean="0"/>
              <a:t>Alchian</a:t>
            </a:r>
            <a:r>
              <a:rPr lang="en-US" dirty="0" smtClean="0"/>
              <a:t>-Allen Theorem, an assumption can be made that tourists are more likely to pay to play course B as compared to the local because of the lower relative cost.</a:t>
            </a:r>
            <a:endParaRPr lang="en-US" dirty="0"/>
          </a:p>
          <a:p>
            <a:pPr marL="914400" lvl="2" indent="0">
              <a:buNone/>
            </a:pPr>
            <a:endParaRPr lang="en-US" dirty="0" smtClean="0"/>
          </a:p>
          <a:p>
            <a:pPr lvl="2"/>
            <a:endParaRPr lang="en-US" dirty="0" smtClean="0"/>
          </a:p>
        </p:txBody>
      </p:sp>
    </p:spTree>
    <p:extLst>
      <p:ext uri="{BB962C8B-B14F-4D97-AF65-F5344CB8AC3E}">
        <p14:creationId xmlns:p14="http://schemas.microsoft.com/office/powerpoint/2010/main" val="185573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t>Alchian</a:t>
            </a:r>
            <a:r>
              <a:rPr lang="en-US" u="sng" dirty="0" smtClean="0"/>
              <a:t>-Allen Theorem</a:t>
            </a:r>
            <a:endParaRPr lang="en-US" u="sng" dirty="0"/>
          </a:p>
        </p:txBody>
      </p:sp>
      <p:sp>
        <p:nvSpPr>
          <p:cNvPr id="3" name="Content Placeholder 2"/>
          <p:cNvSpPr>
            <a:spLocks noGrp="1"/>
          </p:cNvSpPr>
          <p:nvPr>
            <p:ph idx="1"/>
          </p:nvPr>
        </p:nvSpPr>
        <p:spPr>
          <a:xfrm>
            <a:off x="838200" y="1511710"/>
            <a:ext cx="10515600" cy="4665253"/>
          </a:xfrm>
        </p:spPr>
        <p:txBody>
          <a:bodyPr>
            <a:normAutofit lnSpcReduction="10000"/>
          </a:bodyPr>
          <a:lstStyle/>
          <a:p>
            <a:r>
              <a:rPr lang="en-US" dirty="0" smtClean="0"/>
              <a:t>Developed by Armen </a:t>
            </a:r>
            <a:r>
              <a:rPr lang="en-US" dirty="0" err="1" smtClean="0"/>
              <a:t>Alchian</a:t>
            </a:r>
            <a:r>
              <a:rPr lang="en-US" dirty="0" smtClean="0"/>
              <a:t> and William Allen</a:t>
            </a:r>
          </a:p>
          <a:p>
            <a:r>
              <a:rPr lang="en-US" dirty="0" smtClean="0"/>
              <a:t>When a fixed cost is added to the price of two products, the more expensive product becomes cheaper </a:t>
            </a:r>
            <a:r>
              <a:rPr lang="en-US" u="sng" dirty="0" smtClean="0"/>
              <a:t>relative</a:t>
            </a:r>
            <a:r>
              <a:rPr lang="en-US" dirty="0" smtClean="0"/>
              <a:t> to the less expensive product leading to increased consumption of the more expensive product.</a:t>
            </a:r>
          </a:p>
          <a:p>
            <a:r>
              <a:rPr lang="en-US" dirty="0" smtClean="0"/>
              <a:t>Examples:</a:t>
            </a:r>
          </a:p>
          <a:p>
            <a:pPr lvl="1"/>
            <a:r>
              <a:rPr lang="en-US" dirty="0" smtClean="0"/>
              <a:t>Grapes in CA and NY – </a:t>
            </a:r>
            <a:r>
              <a:rPr lang="en-US" dirty="0" err="1" smtClean="0"/>
              <a:t>Alchian</a:t>
            </a:r>
            <a:r>
              <a:rPr lang="en-US" dirty="0"/>
              <a:t> </a:t>
            </a:r>
            <a:r>
              <a:rPr lang="en-US" dirty="0" smtClean="0"/>
              <a:t>and Allen, fixed transportation costs</a:t>
            </a:r>
          </a:p>
          <a:p>
            <a:pPr lvl="1"/>
            <a:r>
              <a:rPr lang="en-US" dirty="0" smtClean="0"/>
              <a:t>Lobsters in Maine – </a:t>
            </a:r>
            <a:r>
              <a:rPr lang="en-US" dirty="0" err="1" smtClean="0"/>
              <a:t>Borcherding</a:t>
            </a:r>
            <a:r>
              <a:rPr lang="en-US" dirty="0" smtClean="0"/>
              <a:t> and Silberberg, transportation by consumer</a:t>
            </a:r>
          </a:p>
          <a:p>
            <a:pPr lvl="1"/>
            <a:r>
              <a:rPr lang="en-US" dirty="0" smtClean="0"/>
              <a:t>Clemson Football – </a:t>
            </a:r>
            <a:r>
              <a:rPr lang="en-US" dirty="0" err="1" smtClean="0"/>
              <a:t>Bertonazzi</a:t>
            </a:r>
            <a:r>
              <a:rPr lang="en-US" dirty="0" smtClean="0"/>
              <a:t>, further distance traveled = more expensive tickets, support for </a:t>
            </a:r>
            <a:r>
              <a:rPr lang="en-US" dirty="0" err="1" smtClean="0"/>
              <a:t>Borcherding</a:t>
            </a:r>
            <a:r>
              <a:rPr lang="en-US" dirty="0" smtClean="0"/>
              <a:t> and Silberberg</a:t>
            </a:r>
          </a:p>
          <a:p>
            <a:pPr lvl="1"/>
            <a:r>
              <a:rPr lang="en-US" dirty="0" smtClean="0"/>
              <a:t>Vacation Packages – </a:t>
            </a:r>
            <a:r>
              <a:rPr lang="en-US" dirty="0" err="1" smtClean="0"/>
              <a:t>e.g</a:t>
            </a:r>
            <a:r>
              <a:rPr lang="en-US" dirty="0" smtClean="0"/>
              <a:t>, </a:t>
            </a:r>
            <a:r>
              <a:rPr lang="en-US" dirty="0" err="1" smtClean="0"/>
              <a:t>Alchian</a:t>
            </a:r>
            <a:r>
              <a:rPr lang="en-US" dirty="0" smtClean="0"/>
              <a:t> Allen would only apply to golf if a strong positive correlation between high quality golf and a high quality vacation</a:t>
            </a:r>
          </a:p>
          <a:p>
            <a:pPr marL="457200" lvl="1" indent="0">
              <a:buNone/>
            </a:pPr>
            <a:endParaRPr lang="en-US" dirty="0" smtClean="0"/>
          </a:p>
        </p:txBody>
      </p:sp>
    </p:spTree>
    <p:extLst>
      <p:ext uri="{BB962C8B-B14F-4D97-AF65-F5344CB8AC3E}">
        <p14:creationId xmlns:p14="http://schemas.microsoft.com/office/powerpoint/2010/main" val="2336840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Treatment of Travel Costs as Sunk Costs</a:t>
            </a:r>
            <a:endParaRPr lang="en-US" u="sng" dirty="0"/>
          </a:p>
        </p:txBody>
      </p:sp>
      <p:sp>
        <p:nvSpPr>
          <p:cNvPr id="3" name="Content Placeholder 2"/>
          <p:cNvSpPr>
            <a:spLocks noGrp="1"/>
          </p:cNvSpPr>
          <p:nvPr>
            <p:ph idx="1"/>
          </p:nvPr>
        </p:nvSpPr>
        <p:spPr>
          <a:xfrm>
            <a:off x="838200" y="1629697"/>
            <a:ext cx="10761406" cy="4547266"/>
          </a:xfrm>
        </p:spPr>
        <p:txBody>
          <a:bodyPr>
            <a:normAutofit lnSpcReduction="10000"/>
          </a:bodyPr>
          <a:lstStyle/>
          <a:p>
            <a:r>
              <a:rPr lang="en-US" dirty="0"/>
              <a:t>C</a:t>
            </a:r>
            <a:r>
              <a:rPr lang="en-US" dirty="0" smtClean="0"/>
              <a:t>ost that has already been incurred and cannot be recovered</a:t>
            </a:r>
          </a:p>
          <a:p>
            <a:r>
              <a:rPr lang="en-US" dirty="0" smtClean="0"/>
              <a:t>Course quality purchase decision separate from the travel cost decision</a:t>
            </a:r>
          </a:p>
          <a:p>
            <a:r>
              <a:rPr lang="en-US" dirty="0" smtClean="0"/>
              <a:t>I.e. </a:t>
            </a:r>
            <a:r>
              <a:rPr lang="en-US" dirty="0"/>
              <a:t>O</a:t>
            </a:r>
            <a:r>
              <a:rPr lang="en-US" dirty="0" smtClean="0"/>
              <a:t>nce the golfer arrives in the community, he/she can pay half the price to play on course A</a:t>
            </a:r>
          </a:p>
          <a:p>
            <a:r>
              <a:rPr lang="en-US" dirty="0" smtClean="0"/>
              <a:t>In the case of A and B with travel costs treated as sunk costs and separated, the price of B ($100) is twice as much as A ($50) and the utility gained from playing on course B is twice as much as utility gained from playing course A.</a:t>
            </a:r>
          </a:p>
          <a:p>
            <a:r>
              <a:rPr lang="en-US" dirty="0" smtClean="0"/>
              <a:t>Ratio of Prices – A/B = 50/100 = .50</a:t>
            </a:r>
          </a:p>
          <a:p>
            <a:r>
              <a:rPr lang="en-US" dirty="0" smtClean="0"/>
              <a:t>Sunk costs would mean that the utility maximizing solution would be to play an equal amount of rounds on course A and course B.</a:t>
            </a:r>
          </a:p>
          <a:p>
            <a:endParaRPr lang="en-US" dirty="0"/>
          </a:p>
        </p:txBody>
      </p:sp>
    </p:spTree>
    <p:extLst>
      <p:ext uri="{BB962C8B-B14F-4D97-AF65-F5344CB8AC3E}">
        <p14:creationId xmlns:p14="http://schemas.microsoft.com/office/powerpoint/2010/main" val="2097460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Treatment of Travel Costs as Bundled Costs</a:t>
            </a:r>
            <a:endParaRPr lang="en-US" u="sng" dirty="0"/>
          </a:p>
        </p:txBody>
      </p:sp>
      <p:sp>
        <p:nvSpPr>
          <p:cNvPr id="3" name="Content Placeholder 2"/>
          <p:cNvSpPr>
            <a:spLocks noGrp="1"/>
          </p:cNvSpPr>
          <p:nvPr>
            <p:ph idx="1"/>
          </p:nvPr>
        </p:nvSpPr>
        <p:spPr>
          <a:xfrm>
            <a:off x="838200" y="1482213"/>
            <a:ext cx="10515600" cy="4694750"/>
          </a:xfrm>
        </p:spPr>
        <p:txBody>
          <a:bodyPr>
            <a:normAutofit lnSpcReduction="10000"/>
          </a:bodyPr>
          <a:lstStyle/>
          <a:p>
            <a:r>
              <a:rPr lang="en-US" dirty="0" smtClean="0"/>
              <a:t>Golf consumers purchase golf vacations with the travel costs bundled with other costs including the cost of playing the round.</a:t>
            </a:r>
          </a:p>
          <a:p>
            <a:r>
              <a:rPr lang="en-US" dirty="0" smtClean="0"/>
              <a:t>Assuming $300 in travel costs, a great golf vacation (course B) would cost a total of $400 and an average golf vacation would cost a total of $350 (course A). </a:t>
            </a:r>
          </a:p>
          <a:p>
            <a:r>
              <a:rPr lang="en-US" dirty="0" smtClean="0"/>
              <a:t>Ratio of Prices – A:B = 350/400 = .875</a:t>
            </a:r>
          </a:p>
          <a:p>
            <a:r>
              <a:rPr lang="en-US" dirty="0" smtClean="0"/>
              <a:t>As the cost of the higher quality course (B) decreases </a:t>
            </a:r>
            <a:r>
              <a:rPr lang="en-US" u="sng" dirty="0" smtClean="0"/>
              <a:t>relative</a:t>
            </a:r>
            <a:r>
              <a:rPr lang="en-US" dirty="0" smtClean="0"/>
              <a:t> to the cost of the average course (A), in order to maximize utility, more games would have to be played at the more expensive course (B).</a:t>
            </a:r>
          </a:p>
          <a:p>
            <a:r>
              <a:rPr lang="en-US" dirty="0" smtClean="0"/>
              <a:t>Locals: lower travel and other costs – more games on A</a:t>
            </a:r>
          </a:p>
          <a:p>
            <a:r>
              <a:rPr lang="en-US" dirty="0" smtClean="0"/>
              <a:t>Tourists: higher travel and other costs – more games on B</a:t>
            </a:r>
            <a:endParaRPr lang="en-US" dirty="0"/>
          </a:p>
        </p:txBody>
      </p:sp>
    </p:spTree>
    <p:extLst>
      <p:ext uri="{BB962C8B-B14F-4D97-AF65-F5344CB8AC3E}">
        <p14:creationId xmlns:p14="http://schemas.microsoft.com/office/powerpoint/2010/main" val="2563045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Purpose of Study</a:t>
            </a:r>
            <a:endParaRPr lang="en-US" u="sng" dirty="0"/>
          </a:p>
        </p:txBody>
      </p:sp>
      <p:sp>
        <p:nvSpPr>
          <p:cNvPr id="3" name="Content Placeholder 2"/>
          <p:cNvSpPr>
            <a:spLocks noGrp="1"/>
          </p:cNvSpPr>
          <p:nvPr>
            <p:ph idx="1"/>
          </p:nvPr>
        </p:nvSpPr>
        <p:spPr>
          <a:xfrm>
            <a:off x="838200" y="2426110"/>
            <a:ext cx="10515600" cy="2647336"/>
          </a:xfrm>
        </p:spPr>
        <p:txBody>
          <a:bodyPr/>
          <a:lstStyle/>
          <a:p>
            <a:r>
              <a:rPr lang="en-US" dirty="0" smtClean="0"/>
              <a:t>For the golf consumer, the costs of travel and quality can be separated. The issue, and main question of the study, is whether or not they will be.</a:t>
            </a:r>
            <a:endParaRPr lang="en-US" dirty="0"/>
          </a:p>
        </p:txBody>
      </p:sp>
    </p:spTree>
    <p:extLst>
      <p:ext uri="{BB962C8B-B14F-4D97-AF65-F5344CB8AC3E}">
        <p14:creationId xmlns:p14="http://schemas.microsoft.com/office/powerpoint/2010/main" val="715639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Methodology</a:t>
            </a:r>
            <a:endParaRPr lang="en-US" u="sng" dirty="0"/>
          </a:p>
        </p:txBody>
      </p:sp>
      <p:sp>
        <p:nvSpPr>
          <p:cNvPr id="3" name="Content Placeholder 2"/>
          <p:cNvSpPr>
            <a:spLocks noGrp="1"/>
          </p:cNvSpPr>
          <p:nvPr>
            <p:ph idx="1"/>
          </p:nvPr>
        </p:nvSpPr>
        <p:spPr>
          <a:xfrm>
            <a:off x="838200" y="1401097"/>
            <a:ext cx="10515600" cy="4775866"/>
          </a:xfrm>
        </p:spPr>
        <p:txBody>
          <a:bodyPr>
            <a:normAutofit fontScale="92500" lnSpcReduction="10000"/>
          </a:bodyPr>
          <a:lstStyle/>
          <a:p>
            <a:r>
              <a:rPr lang="en-US" dirty="0" smtClean="0"/>
              <a:t>Spending of golfers within the state of Ohio analyzed</a:t>
            </a:r>
            <a:endParaRPr lang="en-US" dirty="0"/>
          </a:p>
          <a:p>
            <a:r>
              <a:rPr lang="en-US" dirty="0" smtClean="0"/>
              <a:t>Higher price = higher quality course and vice versa for purpose of this study</a:t>
            </a:r>
          </a:p>
          <a:p>
            <a:r>
              <a:rPr lang="en-US" dirty="0" smtClean="0"/>
              <a:t>Divided golf courses into 5 geographical regions within Ohio and drew a sample of 45 random courses</a:t>
            </a:r>
          </a:p>
          <a:p>
            <a:r>
              <a:rPr lang="en-US" dirty="0" smtClean="0"/>
              <a:t>On various dates, contact information cards were given to each course in the sample and subsequently given to golfers</a:t>
            </a:r>
          </a:p>
          <a:p>
            <a:r>
              <a:rPr lang="en-US" dirty="0" smtClean="0"/>
              <a:t>The cards directed the golfers to a survey in which they were asked about the course, their hometown, distance they traveled, and cost of play and other activities</a:t>
            </a:r>
          </a:p>
          <a:p>
            <a:r>
              <a:rPr lang="en-US" dirty="0" smtClean="0"/>
              <a:t>Correlations examined between distance traveled and expenses: </a:t>
            </a:r>
          </a:p>
          <a:p>
            <a:pPr lvl="1"/>
            <a:r>
              <a:rPr lang="en-US" dirty="0" smtClean="0"/>
              <a:t>Green fee, cart fee, total green/cart fee, total on course expenses, total off course golf related spending, and total trip spending.</a:t>
            </a:r>
          </a:p>
        </p:txBody>
      </p:sp>
    </p:spTree>
    <p:extLst>
      <p:ext uri="{BB962C8B-B14F-4D97-AF65-F5344CB8AC3E}">
        <p14:creationId xmlns:p14="http://schemas.microsoft.com/office/powerpoint/2010/main" val="942075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Results</a:t>
            </a:r>
            <a:endParaRPr lang="en-US" u="sng" dirty="0"/>
          </a:p>
        </p:txBody>
      </p:sp>
      <p:sp>
        <p:nvSpPr>
          <p:cNvPr id="3" name="Content Placeholder 2"/>
          <p:cNvSpPr>
            <a:spLocks noGrp="1"/>
          </p:cNvSpPr>
          <p:nvPr>
            <p:ph idx="1"/>
          </p:nvPr>
        </p:nvSpPr>
        <p:spPr>
          <a:xfrm>
            <a:off x="838200" y="1511710"/>
            <a:ext cx="10515600" cy="4665253"/>
          </a:xfrm>
        </p:spPr>
        <p:txBody>
          <a:bodyPr>
            <a:normAutofit lnSpcReduction="10000"/>
          </a:bodyPr>
          <a:lstStyle/>
          <a:p>
            <a:r>
              <a:rPr lang="en-US" dirty="0" smtClean="0"/>
              <a:t>376 total responses, 56% response rate</a:t>
            </a:r>
          </a:p>
          <a:p>
            <a:r>
              <a:rPr lang="en-US" dirty="0" smtClean="0"/>
              <a:t>35 total tourists – living 100+ miles out of state</a:t>
            </a:r>
          </a:p>
          <a:p>
            <a:endParaRPr lang="en-US" dirty="0"/>
          </a:p>
          <a:p>
            <a:r>
              <a:rPr lang="en-US" dirty="0" smtClean="0"/>
              <a:t>Total Golfers</a:t>
            </a:r>
          </a:p>
          <a:p>
            <a:pPr lvl="1"/>
            <a:r>
              <a:rPr lang="en-US" dirty="0" smtClean="0"/>
              <a:t>Significant positive correlations (α = .01): between distance traveled and green fee, green/cart </a:t>
            </a:r>
            <a:r>
              <a:rPr lang="en-US" dirty="0"/>
              <a:t>f</a:t>
            </a:r>
            <a:r>
              <a:rPr lang="en-US" dirty="0" smtClean="0"/>
              <a:t>ee, total course spending and total trip spending</a:t>
            </a:r>
          </a:p>
          <a:p>
            <a:pPr marL="457200" lvl="1" indent="0">
              <a:buNone/>
            </a:pPr>
            <a:endParaRPr lang="en-US" dirty="0" smtClean="0"/>
          </a:p>
          <a:p>
            <a:r>
              <a:rPr lang="en-US" dirty="0" smtClean="0"/>
              <a:t>Tourists</a:t>
            </a:r>
          </a:p>
          <a:p>
            <a:pPr lvl="1"/>
            <a:r>
              <a:rPr lang="en-US" dirty="0" smtClean="0"/>
              <a:t>Significant positive correlations (</a:t>
            </a:r>
            <a:r>
              <a:rPr lang="en-US" dirty="0" smtClean="0"/>
              <a:t>α = .01): between distance traveled and green fee, green/cart fee, and total trip spending.</a:t>
            </a:r>
          </a:p>
          <a:p>
            <a:pPr lvl="1"/>
            <a:r>
              <a:rPr lang="en-US" dirty="0" smtClean="0"/>
              <a:t>Significant positive correlations </a:t>
            </a:r>
            <a:r>
              <a:rPr lang="en-US" dirty="0" smtClean="0"/>
              <a:t>(α = .05):  between distance traveled and cart fee and total course spending</a:t>
            </a:r>
            <a:endParaRPr lang="en-US" dirty="0"/>
          </a:p>
        </p:txBody>
      </p:sp>
    </p:spTree>
    <p:extLst>
      <p:ext uri="{BB962C8B-B14F-4D97-AF65-F5344CB8AC3E}">
        <p14:creationId xmlns:p14="http://schemas.microsoft.com/office/powerpoint/2010/main" val="35678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1193</TotalTime>
  <Words>1138</Words>
  <Application>Microsoft Office PowerPoint</Application>
  <PresentationFormat>Widescreen</PresentationFormat>
  <Paragraphs>77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Treatment of Travel Expenses by Golf Course Patrons: Sunk or Bundled Costs and the 1st and 3rd Law of Demand</vt:lpstr>
      <vt:lpstr>Purpose of Study</vt:lpstr>
      <vt:lpstr>Background</vt:lpstr>
      <vt:lpstr>Alchian-Allen Theorem</vt:lpstr>
      <vt:lpstr>Treatment of Travel Costs as Sunk Costs</vt:lpstr>
      <vt:lpstr>Treatment of Travel Costs as Bundled Costs</vt:lpstr>
      <vt:lpstr>Purpose of Study</vt:lpstr>
      <vt:lpstr>Methodology</vt:lpstr>
      <vt:lpstr>Results</vt:lpstr>
      <vt:lpstr>Results</vt:lpstr>
      <vt:lpstr>Conclusion</vt:lpstr>
      <vt:lpstr>Conclusion</vt:lpstr>
      <vt:lpstr>PowerPoint Presentation</vt:lpstr>
    </vt:vector>
  </TitlesOfParts>
  <Company>Seton Hall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Treatment of Travel Expenses by Golf Course Patrons: Sunk or Bundled Costs and the 1st and 3rd Law of Demand</dc:title>
  <dc:creator>Michael Brennan</dc:creator>
  <cp:lastModifiedBy>Michael Brennan</cp:lastModifiedBy>
  <cp:revision>25</cp:revision>
  <dcterms:created xsi:type="dcterms:W3CDTF">2018-03-12T22:05:38Z</dcterms:created>
  <dcterms:modified xsi:type="dcterms:W3CDTF">2018-03-13T17:58:59Z</dcterms:modified>
</cp:coreProperties>
</file>