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304" r:id="rId4"/>
    <p:sldId id="309" r:id="rId5"/>
    <p:sldId id="30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</a:t>
            </a:r>
            <a:r>
              <a:rPr lang="en-US" dirty="0" smtClean="0"/>
              <a:t>regular Or Ergodic?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3" y="2215299"/>
            <a:ext cx="10209230" cy="39875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Absorbing state: A state in a </a:t>
            </a:r>
            <a:r>
              <a:rPr lang="en-US" dirty="0" smtClean="0"/>
              <a:t>Markov </a:t>
            </a:r>
            <a:r>
              <a:rPr lang="en-US" dirty="0"/>
              <a:t>chain </a:t>
            </a:r>
            <a:r>
              <a:rPr lang="en-US" dirty="0" smtClean="0"/>
              <a:t>that </a:t>
            </a:r>
            <a:r>
              <a:rPr lang="en-US" dirty="0" smtClean="0"/>
              <a:t>you </a:t>
            </a:r>
            <a:r>
              <a:rPr lang="en-US" dirty="0" smtClean="0"/>
              <a:t>cannot </a:t>
            </a:r>
            <a:r>
              <a:rPr lang="en-US" dirty="0" smtClean="0"/>
              <a:t>leave, </a:t>
            </a:r>
            <a:r>
              <a:rPr lang="en-US" dirty="0" smtClean="0"/>
              <a:t>i.e.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ii</a:t>
            </a:r>
            <a:r>
              <a:rPr lang="en-US" dirty="0" smtClean="0"/>
              <a:t> = 1. </a:t>
            </a:r>
            <a:endParaRPr lang="en-US" dirty="0" smtClean="0"/>
          </a:p>
          <a:p>
            <a:r>
              <a:rPr lang="en-US" b="1" dirty="0" smtClean="0"/>
              <a:t>Absorbing </a:t>
            </a:r>
            <a:r>
              <a:rPr lang="en-US" b="1" dirty="0" smtClean="0"/>
              <a:t>Markov chain</a:t>
            </a:r>
            <a:r>
              <a:rPr lang="en-US" dirty="0" smtClean="0"/>
              <a:t>: </a:t>
            </a:r>
            <a:r>
              <a:rPr lang="en-US" dirty="0" smtClean="0"/>
              <a:t>if it has at least one absorbing state and it is possible to reach that absorbing state from any other state. </a:t>
            </a:r>
            <a:endParaRPr lang="en-US" dirty="0" smtClean="0"/>
          </a:p>
          <a:p>
            <a:r>
              <a:rPr lang="en-US" b="1" dirty="0" smtClean="0"/>
              <a:t>Transient : </a:t>
            </a:r>
            <a:r>
              <a:rPr lang="en-US" dirty="0" smtClean="0"/>
              <a:t>In </a:t>
            </a:r>
            <a:r>
              <a:rPr lang="en-US" dirty="0" smtClean="0"/>
              <a:t>an absorbing Markov chain </a:t>
            </a:r>
            <a:r>
              <a:rPr lang="en-US" dirty="0" smtClean="0"/>
              <a:t>any</a:t>
            </a:r>
            <a:r>
              <a:rPr lang="en-US" dirty="0" smtClean="0"/>
              <a:t> </a:t>
            </a:r>
            <a:r>
              <a:rPr lang="en-US" dirty="0" smtClean="0"/>
              <a:t>state that is not </a:t>
            </a:r>
            <a:r>
              <a:rPr lang="en-US" dirty="0" smtClean="0"/>
              <a:t>absorbing</a:t>
            </a:r>
            <a:r>
              <a:rPr lang="en-US" dirty="0"/>
              <a:t>.</a:t>
            </a:r>
          </a:p>
          <a:p>
            <a:r>
              <a:rPr lang="en-US" b="1" dirty="0" smtClean="0"/>
              <a:t>Ergodic Markov Chain</a:t>
            </a:r>
            <a:r>
              <a:rPr lang="en-US" dirty="0" smtClean="0"/>
              <a:t>: </a:t>
            </a:r>
            <a:r>
              <a:rPr lang="en-US" dirty="0"/>
              <a:t>if it is possible to go from every state to every state (not necessarily in </a:t>
            </a:r>
            <a:r>
              <a:rPr lang="en-US" dirty="0" smtClean="0"/>
              <a:t>one move</a:t>
            </a:r>
            <a:r>
              <a:rPr lang="en-US" dirty="0"/>
              <a:t>). </a:t>
            </a:r>
            <a:r>
              <a:rPr lang="en-US" dirty="0" smtClean="0"/>
              <a:t>Also called </a:t>
            </a:r>
            <a:r>
              <a:rPr lang="en-US" dirty="0"/>
              <a:t>irreducible. </a:t>
            </a:r>
          </a:p>
          <a:p>
            <a:r>
              <a:rPr lang="en-US" b="1" dirty="0" smtClean="0"/>
              <a:t>Regular  </a:t>
            </a:r>
            <a:r>
              <a:rPr lang="en-US" b="1" dirty="0"/>
              <a:t>Markov </a:t>
            </a:r>
            <a:r>
              <a:rPr lang="en-US" b="1" dirty="0" smtClean="0"/>
              <a:t>chain:</a:t>
            </a:r>
            <a:r>
              <a:rPr lang="en-US" dirty="0" smtClean="0"/>
              <a:t> if </a:t>
            </a:r>
            <a:r>
              <a:rPr lang="en-US" dirty="0"/>
              <a:t>some power of the transition matrix has only positive elements. </a:t>
            </a:r>
            <a:r>
              <a:rPr lang="en-US" dirty="0" smtClean="0"/>
              <a:t>That means that </a:t>
            </a:r>
            <a:r>
              <a:rPr lang="en-US" dirty="0"/>
              <a:t>for </a:t>
            </a:r>
            <a:r>
              <a:rPr lang="en-US" dirty="0" smtClean="0"/>
              <a:t>that n </a:t>
            </a:r>
            <a:r>
              <a:rPr lang="en-US" dirty="0"/>
              <a:t>it is possible to go from any state to any state in exactly n steps. </a:t>
            </a:r>
          </a:p>
        </p:txBody>
      </p:sp>
    </p:spTree>
    <p:extLst>
      <p:ext uri="{BB962C8B-B14F-4D97-AF65-F5344CB8AC3E}">
        <p14:creationId xmlns:p14="http://schemas.microsoft.com/office/powerpoint/2010/main" val="19575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309" y="2384007"/>
            <a:ext cx="9613861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following form (rearrangement of rows/columns) of the</a:t>
            </a:r>
          </a:p>
          <a:p>
            <a:pPr marL="0" indent="0">
              <a:buNone/>
            </a:pPr>
            <a:r>
              <a:rPr lang="en-US" b="1" dirty="0" smtClean="0"/>
              <a:t>transition matrix is called canonical. </a:t>
            </a:r>
            <a:r>
              <a:rPr lang="en-US" dirty="0" smtClean="0"/>
              <a:t>The properties of an absorbing Markov chain are described by the transition matrix P as well the matrices Q, R, N, t, and B, where:</a:t>
            </a:r>
            <a:endParaRPr lang="en-US" b="1" dirty="0" smtClean="0"/>
          </a:p>
          <a:p>
            <a:r>
              <a:rPr lang="en-US" b="1" dirty="0" smtClean="0"/>
              <a:t>t</a:t>
            </a:r>
            <a:r>
              <a:rPr lang="en-US" dirty="0" smtClean="0"/>
              <a:t>he matrix N = (I − Q)</a:t>
            </a:r>
            <a:r>
              <a:rPr lang="en-US" baseline="30000" dirty="0" smtClean="0"/>
              <a:t>−1</a:t>
            </a:r>
            <a:r>
              <a:rPr lang="en-US" dirty="0" smtClean="0"/>
              <a:t> is called the fundamental matrix; t</a:t>
            </a:r>
            <a:r>
              <a:rPr lang="en-US" dirty="0" smtClean="0"/>
              <a:t>he entry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of N gives the expected number of times that the process is in the transient state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if it started in the transient state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The vector t = </a:t>
            </a:r>
            <a:r>
              <a:rPr lang="en-US" dirty="0" err="1" smtClean="0"/>
              <a:t>Nc</a:t>
            </a:r>
            <a:r>
              <a:rPr lang="en-US" dirty="0" smtClean="0"/>
              <a:t>, where c = &lt;1,1, …, 1&gt;, is called time to </a:t>
            </a:r>
            <a:r>
              <a:rPr lang="en-US" dirty="0" err="1" smtClean="0"/>
              <a:t>absorbtion</a:t>
            </a:r>
            <a:endParaRPr lang="en-US" dirty="0" smtClean="0"/>
          </a:p>
          <a:p>
            <a:r>
              <a:rPr lang="en-US" dirty="0" smtClean="0"/>
              <a:t>The matrix B = NR has entries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ij</a:t>
            </a:r>
            <a:r>
              <a:rPr lang="en-US" dirty="0" smtClean="0"/>
              <a:t> that give the probability that an absorbing chain will be absorbed in the absorbing state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if it starts in the transient state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44015"/>
              </p:ext>
            </p:extLst>
          </p:nvPr>
        </p:nvGraphicFramePr>
        <p:xfrm>
          <a:off x="9691914" y="2308592"/>
          <a:ext cx="133651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256"/>
                <a:gridCol w="668256"/>
              </a:tblGrid>
              <a:tr h="317805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</a:t>
                      </a:r>
                      <a:endParaRPr lang="en-US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1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transition </a:t>
            </a:r>
            <a:r>
              <a:rPr lang="en-US" dirty="0" err="1" smtClean="0"/>
              <a:t>matix</a:t>
            </a:r>
            <a:r>
              <a:rPr lang="en-US" dirty="0" smtClean="0"/>
              <a:t> contains entries </a:t>
            </a:r>
            <a:r>
              <a:rPr lang="en-US" dirty="0" err="1"/>
              <a:t>p</a:t>
            </a:r>
            <a:r>
              <a:rPr lang="en-US" baseline="-25000" dirty="0" err="1" smtClean="0"/>
              <a:t>ij</a:t>
            </a:r>
            <a:r>
              <a:rPr lang="en-US" dirty="0" smtClean="0"/>
              <a:t> = 1, is that state automatically absorbing?</a:t>
            </a:r>
          </a:p>
          <a:p>
            <a:r>
              <a:rPr lang="en-US" dirty="0" smtClean="0"/>
              <a:t>Can a matrix with a 1 entry still be ergodic? How about regular!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7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Regular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Theorem: Let P be </a:t>
            </a:r>
            <a:r>
              <a:rPr lang="en-US" dirty="0"/>
              <a:t>the transition matrix for a regular chain. Then, </a:t>
            </a:r>
            <a:r>
              <a:rPr lang="en-US" dirty="0" smtClean="0"/>
              <a:t>as n goes to infinity, the powers </a:t>
            </a:r>
            <a:r>
              <a:rPr lang="en-US" dirty="0" err="1" smtClean="0"/>
              <a:t>P</a:t>
            </a:r>
            <a:r>
              <a:rPr lang="en-US" baseline="30000" dirty="0" err="1" smtClean="0"/>
              <a:t>n</a:t>
            </a:r>
            <a:r>
              <a:rPr lang="en-US" dirty="0" smtClean="0"/>
              <a:t> approach </a:t>
            </a:r>
            <a:r>
              <a:rPr lang="en-US" dirty="0"/>
              <a:t>a limiting </a:t>
            </a:r>
            <a:r>
              <a:rPr lang="en-US" dirty="0" smtClean="0"/>
              <a:t>matrix W with </a:t>
            </a:r>
            <a:r>
              <a:rPr lang="en-US" dirty="0"/>
              <a:t>all rows the same </a:t>
            </a:r>
            <a:r>
              <a:rPr lang="en-US" dirty="0" smtClean="0"/>
              <a:t>vector w (whose components </a:t>
            </a:r>
            <a:r>
              <a:rPr lang="en-US" dirty="0"/>
              <a:t>are </a:t>
            </a:r>
            <a:r>
              <a:rPr lang="en-US" dirty="0" smtClean="0"/>
              <a:t>all positive </a:t>
            </a:r>
            <a:r>
              <a:rPr lang="en-US" dirty="0"/>
              <a:t>and they sum to one)</a:t>
            </a:r>
          </a:p>
          <a:p>
            <a:endParaRPr lang="en-US" dirty="0" smtClean="0"/>
          </a:p>
          <a:p>
            <a:r>
              <a:rPr lang="en-US" dirty="0" smtClean="0"/>
              <a:t>Example: Find the limiting matrix W for our Land of Oz</a:t>
            </a:r>
          </a:p>
          <a:p>
            <a:r>
              <a:rPr lang="en-US" dirty="0" smtClean="0"/>
              <a:t>Examples 1 and 2 on page 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76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623</TotalTime>
  <Words>388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Markov Chains</vt:lpstr>
      <vt:lpstr>Are you regular Or Ergodic?</vt:lpstr>
      <vt:lpstr>Special Matrices</vt:lpstr>
      <vt:lpstr>Misc Questions</vt:lpstr>
      <vt:lpstr>About Regular Chains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</dc:title>
  <dc:creator>Bert Wachsmuth</dc:creator>
  <cp:lastModifiedBy>Bert Wachsmuth</cp:lastModifiedBy>
  <cp:revision>99</cp:revision>
  <dcterms:created xsi:type="dcterms:W3CDTF">2015-11-18T17:37:52Z</dcterms:created>
  <dcterms:modified xsi:type="dcterms:W3CDTF">2015-12-09T16:10:53Z</dcterms:modified>
</cp:coreProperties>
</file>