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2" r:id="rId3"/>
    <p:sldId id="303" r:id="rId4"/>
    <p:sldId id="304" r:id="rId5"/>
    <p:sldId id="281" r:id="rId6"/>
    <p:sldId id="305" r:id="rId7"/>
    <p:sldId id="289" r:id="rId8"/>
    <p:sldId id="300" r:id="rId9"/>
    <p:sldId id="306" r:id="rId10"/>
    <p:sldId id="307" r:id="rId11"/>
    <p:sldId id="30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64" d="100"/>
          <a:sy n="64" d="100"/>
        </p:scale>
        <p:origin x="56"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12-02T19:35:36.963"/>
    </inkml:context>
    <inkml:brush xml:id="br0">
      <inkml:brushProperty name="width" value="0.05292" units="cm"/>
      <inkml:brushProperty name="height" value="0.05292" units="cm"/>
      <inkml:brushProperty name="color" value="#7030A0"/>
    </inkml:brush>
  </inkml:definitions>
  <inkml:trace contextRef="#ctx0" brushRef="#br0">29418 16820 520 0,'-2'-25'163'0,"-3"1"4"16,-2-10-28-16,1 3-105 16,-2-4-34-16,2 1 0 15,-2-2 0-15,0 7 0 16,-7 3 0-16,-2 7 0 16,-6 8 0-16,-8 11 0 15,-5 15 0-15,-9 7 0 16,-8 12 0-16,-4 14 0 15,-11 7 0-15,-2 11 0 16,-6 10 0-16,2 10 0 0,-2 4 0 16,4 7 0-1,5 2 0-15,18 2 0 16,8 6 0-16,14-3 0 16,14-2 0-16,17-8 0 0,16-2 0 15,17-9 0-15,16-10 0 16,11-2 0-16,13-18 0 15,9-4 0-15,13-11 0 16,8-8 0-16,6-22 0 16,7-8 0-16,2-22 0 15,0-14 0-15,-4-16 0 16,-3-16 0-16,-10-14 0 16,-11-6 0-16,-11-12 0 15,-17-7 0-15,-16-3 0 16,-15-8 0-16,-13 1 0 15,-18 2 0-15,-14-5 0 16,-15 2 0-16,-16 3 0 0,-11 12 0 16,-10 9 0-16,-13 13 0 15,-9 9 0-15,-7 10 0 16,-3 16 0-16,-2 8 0 16,1 13 0-16,-1 14 0 15,3 11 0-15,1 0 0 16,8 19 0-16,0 0 0 15,16 11 0-15,0 4 0 16,11 7-212-16,1-2-31 16,8 6 2-16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12-02T19:43:16.354"/>
    </inkml:context>
    <inkml:brush xml:id="br0">
      <inkml:brushProperty name="width" value="0.05292" units="cm"/>
      <inkml:brushProperty name="height" value="0.05292" units="cm"/>
      <inkml:brushProperty name="color" value="#7030A0"/>
    </inkml:brush>
  </inkml:definitions>
  <inkml:trace contextRef="#ctx0" brushRef="#br0">4288 9042 218 0,'0'0'103'0,"-14"-24"3"16,7 13-26-16,1 0-10 15,-2-2-3-15,8 13-6 0,-14-20-3 16,14 20-7-16,-17-20-2 16,17 20-5-16,-15-12-3 15,15 12-6 1,-20-4-6-16,8 4-18 16,2 5-11-16,-2 2 0 0,-2-2 0 15,3 6 0-15,-2 0 0 16,2 5 0-16,-2 3 0 15,-1 6 0-15,-3 2 0 16,2 5 0-16,-4 5 0 16,3 3 0-16,-3 5 0 15,-3 0 0-15,-2 5 0 16,3 2 0-16,0 1 0 16,1 0 0-16,-2 2 0 15,4 6 0-15,-3 0 0 16,8 6 0-16,-2 2 0 15,-1 7 0-15,4 3 0 0,-1 3 0 16,-1 6 0-16,1 3 0 16,0 4 0-16,-1 0 0 15,-2 0 0-15,2-1 0 16,1 1 0-16,2 3 0 16,-1 0 0-16,-1 3 0 15,-1 2 0-15,3 5 0 16,1 4 0-16,-1 5 0 15,3 4 0-15,2 5 0 16,6 3 0-16,0 3 0 16,7 0 0-16,5 6 0 15,4 1 0-15,3 2 0 16,7 2 0-16,1-1 0 0,1 1 0 16,3-2 0-16,-3-4 0 15,1-1 0-15,4-4 0 16,0 1 0-16,1-2 0 15,5 0 0-15,3 0 0 16,5 4 0-16,3-3 0 16,4-3 0-16,-2-4 0 15,2-7 0-15,-1-7 0 16,-6-8 0-16,-4-10 0 16,-4-6 0-16,-6-9 0 15,-6-9 0-15,-5-4 0 16,-3-4 0-16,-4-7 0 15,-3-8 0-15,1-3 0 0,-6-11 0 16,0-3 0-16,1-8 0 16,-2-6 0-16,1-4 0 15,-7-11 0-15,0 0 0 16,0 0 0-16,0 0 0 16,0 0 0-16,0 0 0 15,-2-16 0-15,-11-2 0 16,7 2 0-16,-7-11 0 15,5 3-10-15,-5-13-124 16,7 3-49-16,-5-12 5 16,2 1 8-16,2-5 11 15,1-4 5-15</inkml:trace>
  <inkml:trace contextRef="#ctx0" brushRef="#br0" timeOffset="1507.9084">13297 9211 98 0,'-14'-28'102'16,"3"3"9"-16,-5 1-30 0,3-2 5 15,0 4 6-15,-1 3 7 16,3 3-5-16,-6-3-11 16,17 19-14-16,-21-22-11 15,21 22-11-15,-19-10-44 16,19 10-3-16,-12-5 0 16,12 5 0-16,0 0 0 15,-5 18 0-15,5-9 0 16,7 11 0-16,-3-1 0 15,2 8 0-15,-1 6 0 16,1 8 0-16,0 5 0 16,1 9 0-16,-1 7 0 15,-1 9 0-15,1 7 0 0,1 10 0 16,3 6 0-16,-1 8 0 16,1 4 0-16,2 2 0 15,0 3 0-15,2 3 0 16,-1-3 0-16,-2 3 0 15,2-2 0-15,-1 3 0 16,-3 1 0-16,-2 8 0 16,-2-1 0-16,-5 8 0 15,0 4 0-15,0 6 0 16,-11 5 0-16,-1 4 0 16,-1 1 0-16,-4 4 0 15,-3 1 0-15,-4-3 0 16,-3 1 0-16,-2-3 0 0,-2-6 0 15,0-2 0-15,-2 1 0 16,2-2 0-16,-3 0 0 16,1-2 0-1,-1 2 0-15,-1 0 0 0,-1-3 0 16,-1-6 0-16,-2-4 0 16,0-5 0-16,-5-9 0 15,1-8 0-15,-4-10 0 16,0-5 0-16,-3-5 0 15,1-5 0-15,-3-1 0 16,0-1 0-16,0-4 0 16,1-1 0-16,2-1 0 0,2-4 0 15,3-2 0-15,2-1 0 16,6-7 0-16,2-8 0 16,2-5 0-1,4-5 0-15,7-7 0 16,1-11 0-16,7-5 0 0,0-13 0 15,13-6 0-15,-10-10 0 16,15-2 0-16,-5-14-88 16,5 2-128-16,1-4 7 15,1 0 9-15,-1-3 13 16</inkml:trace>
  <inkml:trace contextRef="#ctx0" brushRef="#br0" timeOffset="3236.1265">4384 14933 216 0,'0'0'125'15,"0"-17"7"-15,0 17-29 16,0-15-7-16,0 15-2 16,0 0-3-16,-8-12-13 15,8 12-12-15,0 0-44 16,-2 20-22-16,2-3 0 15,0 4 0-15,0 2 0 16,5 9 0-16,-1 0 0 0,8 4 0 16,-4 3 0-16,5 2 0 15,1 3 0-15,-1 6 0 16,2 4 0-16,-1 6 0 16,-1 2 0-16,1 0 0 15,-2-1 0-15,1-2 0 16,0-7 0-16,3-8 0 15,1-7 0-15,-1-5 0 16,3-9 0-16,-2-5 0 16,1-2 0-16,1-4 0 15,0-3 0-15,-5-1 0 16,0 1 0-16,-4-6 0 16,0 4 0-16,-10-7 0 0,14 9 0 15,-14-9 0-15,8 12 0 16,-8-12 0-16,6 11-4 15,-6-11-198-15,0 15 1 16,0-15 4-16,0 17 5 16,0-17 11-16</inkml:trace>
  <inkml:trace contextRef="#ctx0" brushRef="#br0" timeOffset="12908.5502">3854 15393 411 0,'-19'-6'166'0,"0"6"5"16,0 15-22-16,-4-5-67 15,3 12-38-15,-7 1-44 16,7 10 0-16,-4 0 0 16,8 9 0-16,3-2 0 15,4 4 0-15,2 2 0 16,7-1 0-16,-4 0 0 15,4-4 0-15,0 1 0 16,-5-6 0-16,5-2 0 0,-7-6 0 16,7-4 0-16,-11-13 0 15,6 0-15-15,5-11-192 16,-12-10 1 0,4-11 1-16,8-4 5 0</inkml:trace>
  <inkml:trace contextRef="#ctx0" brushRef="#br0" timeOffset="13157.9733">3579 15650 565 0,'7'-16'189'0,"7"7"5"16,-2-12-119-16,10 7-75 16,-2-9 0-16,9 4 0 0,-3-4 0 15,6-2 0-15,1 0 0 16,-3 0 0-16,2 5 0 15,-5 0 0 1,0 7 0-16,-6 2 0 0,1 7 0 16,-6-1 0-16,4 15 0 15,-20-10-104-15,16 15-94 16,-16-15 0-16,13 20 5 16,-13-20 4-16</inkml:trace>
  <inkml:trace contextRef="#ctx0" brushRef="#br0" timeOffset="14249.8659">12764 8133 543 0,'-16'-12'167'16,"1"12"-2"-16,2 0-99 16,-11 12-4-16,5 8-42 15,-8-1-20-15,3 12 0 16,-7-1 0-16,5 8 0 16,-2-4 0-16,4 4 0 15,1-5 0-15,3-4 0 16,1-3 0-16,5-3 0 0,4-4 0 15,-4-7 0-15,14 0 0 16,0-12-140-16,-13 4-65 16,13-4-3-1,-4-19 2-15</inkml:trace>
  <inkml:trace contextRef="#ctx0" brushRef="#br0" timeOffset="14464.9106">12529 8272 721 0,'26'-6'184'0,"1"-1"-66"16,0 1-118-16,4 0 0 15,5 1 0-15,-2 1 0 0,-3 4 0 16,-3 0 0-16,-7 0 0 16,0 4 0-1,-11-4-12-15,4 12-128 16,-14-12-40-16,10 18 2 0,-10-18 7 15,0 20 8-15,-7-9 12 16</inkml:trace>
  <inkml:trace contextRef="#ctx0" brushRef="#br0" timeOffset="15980.382">11837 14951 428 0,'0'-12'164'0,"-4"-5"-29"16,4 17-38-16,-3-18-10 15,3 18-4-15,0 0-54 16,0 0-29-16,0 0 0 15,0 0 0-15,0 0 0 16,-6 24 0-16,1-5 0 16,1 4 0-16,-1 2 0 0,1 5 0 15,-2-4 0-15,4 3 0 16,2-5 0-16,0-3 0 16,0-2 0-16,0-6 0 15,0-13 0-15,0 0 0 16,17 4 0-16,-17-4 0 15,15-26 0-15,-6 7 0 16,-1-6 0-16,-2 0 0 16,0 0 0-16,-4 1 0 15,-2 1 0-15,0 7 0 16,0 4 0-16,0 12 0 16,0 0 0-16,-14 0 0 15,7 13 0-15,1 4 0 0,4 3 0 16,2-2 0-16,-5 3 0 15,5-3 0-15,5-1 0 16,-2-2 0-16,2-3 0 16,1-2 0-16,-3 1 0 15,-3-11 0-15,6 21 0 16,-6-21 0-16,5 16 0 16,-5-16 0-16,4 15 0 15,-4-15 0-15,0 0 0 16,0 0 0-16,9 12-103 15,-9-12-90-15,0 0 7 16,0 0 4-16,0-12 9 16,0 12 16-16</inkml:trace>
  <inkml:trace contextRef="#ctx0" brushRef="#br0" timeOffset="18280.0351">11448 15723 153 0,'0'0'62'16,"-6"13"3"-16,6-13-1 15,-8 14-1-15,8-14 1 16,-7 11 2-16,7-11 1 16,0 0-1-16,-9 15-1 15,9-15 3-15,0 0-3 16,-11 4-1-16,11-4-7 16,0 0-23-16,0 0-34 15,-4-14 0-15,4 14 0 16,0-20 0-16,0 7 0 15,0-7 0-15,0 2 0 16,0-7 0-16,-3 3 0 0,-2-8 0 16,1 1 0-16,4-8 0 15,-3-3 0 1,3-3 0-16,0-5 0 16,0-4 0-16,0-2 0 0,2-2 0 15,-2 1 0-15,5 2 0 16,-5 2 0-16,0 2 0 15,0 5 0-15,0 3 0 16,0 4 0-16,0 2 0 16,0 2 0-16,0 8 0 15,0 0 0-15,0 6 0 16,0 2 0-16,-5 3 0 0,5 14 0 16,-3-16 0-1,3 16 0-15,0 0 0 16,-5-11 0-16,5 11 0 15,0 0 0-15,7-11 0 16,-7 11 0-16,12-9 0 0,-12 9 0 16,13-9 0-16,-13 9 0 15,0 0 0-15,13-10 0 16,-13 10 0-16,0 0 0 16,9-8 0-16,-9 8 0 15,0 0 0-15,15-12 0 16,-15 12 0-16,13-9 0 15,-13 9 0-15,14-8 0 0,-14 8 0 16,11-5 0-16,-11 5 0 16,12-6 0-1,-12 6 0-15,14-4 0 16,-14 4 0-16,14-7 0 0,-14 7 0 16,21-5 0-16,-9 5 0 15,-2-5 0-15,2 5 0 16,1-6 0-16,0 6 0 15,2-4 0-15,3 2 0 16,-2 2 0-16,2-9 0 16,-1 9 0-16,0-5 0 15,-1 5 0-15,2 0 0 16,-3-6 0-16,3 6 0 16,-3 0 0-16,5 0 0 15,-1 0 0-15,2 0 0 16,0 0 0-16,0 0 0 15,2 0 0-15,1 0 0 0,0 0 0 16,-1 6 0-16,3-6 0 16,1 0 0-16,-2 0 0 15,-1 3 0-15,0-3 0 16,-3 4 0-16,0-4 0 16,-1 0 0-16,0 5 0 15,0-5 0-15,-2 0 0 16,2 0 0-16,-3 0 0 15,3 0 0-15,0 0 0 16,-1-5 0-16,-1 5 0 16,-1 0 0-16,0 0 0 15,0-4 0-15,0 4 0 16,-1-3 0-16,1-3 0 0,-2 6 0 16,0-5 0-16,-4 5 0 15,0-5 0-15,-11 5 0 16,19 0 0-16,-19 0 0 15,10 6 0-15,-10-6 0 16,0 0 0-16,16 15 0 16,-16-15 0-16,14 16 0 15,-14-16 0-15,13 9-201 16,-13-9-27-16,0 0 5 16,12 5 5-16</inkml:trace>
  <inkml:trace contextRef="#ctx0" brushRef="#br0" timeOffset="24968.4962">10367 15023 349 0,'0'-16'139'0,"-9"2"3"16,0-1-38 0,9 15-23-16,-23-22-15 15,12 18-2-15,-7-7-10 0,5 11-30 16,-4-3-24-16,0 6 0 16,-3 3 0-16,4 5 0 15,-4 4 0-15,2 8 0 16,2 3 0-16,-2 7 0 15,4-1 0-15,1 7 0 16,4 0 0-16,4 0 0 16,3-5 0-16,2-2 0 15,0-5 0-15,5-6 0 16,3-7 0-16,-8-14 0 16,17 11 0-16,-5-13 0 15,1-7 0-15,0-3 0 0,1-4 0 16,0-5 0-16,1-1 0 15,0-4 0-15,1-1 0 16,-2-2 0-16,-1 0 0 16,1 1 0-16,-2 1 0 15,-5 2 0-15,1 2 0 16,-4 6 0-16,-4 3 0 16,0 0 0-16,0 14 0 15,-5-16 0-15,5 16 0 16,0 0-78-16,0 0-121 15,-18-18-4-15,18 18 8 16,-8-13 3-16</inkml:trace>
  <inkml:trace contextRef="#ctx0" brushRef="#br0" timeOffset="25672.3798">9356 14978 342 0,'-23'13'126'0,"-2"3"3"16,-1 3-18-16,8 6-13 15,-5 1-12-15,10 6-14 16,-5-4-13-16,11 9-59 15,-1-9 0-15,8 4 0 16,5-5 0-16,2-1 0 16,0-6 0-16,6-3 0 15,-3-8 0-15,1-4 0 16,2-5 0-16,-3-5 0 16,0-6 0-16,3-4 0 15,-5-7 0-15,2-4 0 0,0-2 0 16,-1-1 0-1,-4 1 0-15,0 1 0 16,-5 2 0-16,0 0 0 16,0 8 0-16,-8 0 0 0,4 5 0 15,-4-1 0-15,8 13 0 16,-16-15-35-16,16 15-153 16,-14-14 2-16,14 14 0 15,-14-14 14-15</inkml:trace>
  <inkml:trace contextRef="#ctx0" brushRef="#br0" timeOffset="26383.5291">8498 14957 257 0,'-16'-9'97'0,"3"1"3"16,-5 8-10-16,0 0-14 15,0 5-13-15,-4 4-4 16,5 4-4-16,-5-1 3 16,5 6-7-16,-3-2 2 15,6 9-5-15,-5-4-32 16,9 10-16-16,-3-3 0 16,3 7 0-16,2-1 0 0,2 5 0 15,4 0 0-15,2-1 0 16,2-7 0-16,5-1 0 15,2-10 0-15,0-4 0 16,5-8 0-16,-3-8 0 16,3-14 0-16,2-9 0 15,-1-5 0-15,3-6 0 16,-4-1 0-16,-1-2 0 16,-2 0 0-16,-1 0 0 15,-4 7 0-15,-2 2 0 16,-4 7 0-16,-4 5 0 15,4 5 0-15,-6-2 0 16,6 13 0-16,0 0-154 0,0 0-26 16,-20-9 4-16,20 9 3 15,-14 0 13-15</inkml:trace>
  <inkml:trace contextRef="#ctx0" brushRef="#br0" timeOffset="27167.946">7453 14966 368 0,'0'0'92'15,"-21"-10"-3"-15,7 10-23 16,-6 9-22-16,0 1-9 16,-6 2 3-16,2 3-2 0,1 1 5 15,-2 2 2-15,3 1 4 16,7 1-2-16,-3 0 4 15,6 2-19-15,3-1-30 16,4 6 0-16,2-1 0 16,3 5 0-16,0-1 0 15,0 1 0-15,0-1 0 16,2 0 0-16,-2-4 0 16,0-4 0-16,0-1 0 15,0-1 0-15,6-7 0 16,-6-13 0-16,6 16 0 15,-6-16 0-15,14 5 0 16,-14-5 0-16,20-9 0 0,-6-3 0 16,-1-6 0-16,1-2 0 15,4-10 0-15,-1-3 0 16,2-4 0-16,2-5 0 16,-1 1 0-16,-2 0 0 15,-3 4 0-15,-3 0 0 16,-6 10 0-16,-6 2 0 15,0 7 0-15,0 18 0 16,-11-16 0-16,11 16 0 16,-15 0 0-16,15 0 0 15,-13 7 0-15,0-3-108 16,13-4-57-16,-21 14 1 0,9-5 7 16,-3-9 8-16,-3 0 9 15</inkml:trace>
  <inkml:trace contextRef="#ctx0" brushRef="#br0" timeOffset="28189.6283">6185 15101 332 0,'0'0'106'15,"-13"-16"0"-15,13 16-11 16,-12-7-17-16,12 7-11 16,-11 0-9-16,11 0-7 15,-14 8-17-15,14-8-2 16,-15 16-3-16,15-16-1 15,-16 21-21-15,4-9-7 0,4 0 0 16,8-12 0-16,-18 21 0 16,11-10 0-1,1 1 0-15,0 0 0 16,2 3 0-16,-2 1 0 0,3 2 0 16,3 3 0-16,-4 3 0 15,4-1 0-15,0 2 0 16,0 1 0-16,0-2 0 15,5-1 0-15,1-2 0 16,1-3 0-16,2-3 0 16,0-3 0-16,3-4 0 15,1-1 0-15,0-7 0 16,3 0 0-16,0-5 0 0,6-3 0 16,-1-7 0-1,3-6 0-15,3-3 0 16,2-2 0-16,-2-3 0 15,0 1 0-15,-5-2 0 0,-3 0 0 16,-2 4 0-16,-5 2 0 16,-3 4 0-16,-9-1 0 15,3 3 0-15,-3 5 0 16,-7-2 0-16,1 4 0 16,-1-1 0-16,-3 3 0 15,-2 3 0-15,-1-1 0 16,-3 2 0-16,5 5 0 15,-2-5 0-15,0 5 0 16,3 0 0-16,10 0 0 16,-17 5 0-16,17-5 0 15,-12 5 0-15,12-5 0 0,-15 11-130 16,15-11-31-16,-14 13 4 16,14-13 9-16,-19 18 12 15,12-8 13-15,7-10 17 16,-10 21 44-16</inkml:trace>
  <inkml:trace contextRef="#ctx0" brushRef="#br0" timeOffset="37340.8347">28507 7834 287 0,'9'-24'138'16,"0"2"12"-16,-3 1-30 16,4 9-23-16,-6-4-6 15,-4 16-1-15,9-18-40 16,-9 18-50-16,0 0 0 15,0 0 0-15,0 0 0 16,13 10 0-16,-13 1 0 16,3 4 0-16,-3 3 0 15,0 4 0-15,0 8 0 16,0 3 0-16,0 2 0 16,0 3 0-16,0 1 0 15,0 7 0-15,-4 4 0 16,-2 0 0-16,0 4 0 0,0 6 0 15,-5 3 0-15,1 6 0 16,-1 2 0-16,2 4 0 16,-1 0 0-1,4 3 0-15,0-1 0 0,6-1 0 16,0 0 0-16,4 1 0 16,4 1 0-16,0 1 0 15,0 2 0-15,-1 3 0 16,0 1 0-16,-1 4 0 15,2 1 0-15,-8 2 0 16,5 5 0-16,-5-1 0 16,0 4 0-16,0-1 0 15,3 2 0-15,-3 2 0 0,0 3 0 16,0-1 0 0,0 1 0-16,0 3 0 15,0-2 0-15,-6 6 0 16,3-2 0-16,-2 1 0 0,-3-2 0 15,8 3 0-15,-7-4 0 16,7 2 0-16,-6-1 0 16,1-1 0-16,1-2 0 15,-2-1 0-15,2 0 0 16,-2 1 0-16,1 1 0 16,-5 0 0-16,1-3 0 15,1 0 0-15,-3 0 0 16,-1-2 0-16,0-1 0 15,2 0 0-15,-3-5 0 16,2 1 0-16,0-2 0 16,-1-2 0-16,2 3 0 15,0-2 0-15,2 1 0 0,2 0 0 16,0 1 0-16,1 3 0 16,1 0 0-16,0-2 0 15,1 2 0-15,-1 3 0 16,1-6 0-16,-2 1 0 15,0-4 0-15,-1-2 0 16,3-1 0-16,3-2 0 16,-4-3 0-16,4-2 0 15,0-4 0-15,0-1 0 16,5-5 0-16,1 0 0 16,-3-5 0-16,3-3 0 15,-1-1 0-15,2-4 0 16,-1-2 0-16,2 3 0 0,-1-6 0 15,1 0 0-15,2-3 0 16,-3-1 0-16,2-3 0 16,2-4 0-16,0-5 0 15,0 0 0-15,3-2 0 16,0-8 0-16,1 1 0 16,3-7 0-16,1-2 0 15,-3 0 0-15,3-8 0 16,-1-6 0-16,0-1 0 15,0-2 0-15,-3-5 0 16,-2 0 0-16,-13 0 0 16,19 0 0-16,-19 0 0 15,14 0 0-15,-14 0 0 0,0 0 0 16,0 0 0-16,12-5 0 16,-12 5 0-16,0 0 0 15,0 0 0 1,-6-11 0-16,6 11 0 0,-12-11 0 15,12 11 0-15,-19-14 0 16,7 1 0-16,-5 5 0 16,-4-6 0-16,-2 4 0 15,-8-2 0-15,1 0 0 16,-9 4 0-16,-6 0 0 16,-5 4 0-16,-9-3 0 15,-3 7 0-15,-8 0 0 0,-7 4 0 16,-3 3 0-16,-9-7 0 15,-5 8 0 1,-7-2 0-16,-5 1 0 0,-4 1 0 16,-9 0 0-16,-5 2 0 15,-9-3 0-15,1 5 0 16,-6-7 0-16,-4 1 0 16,-5-2 0-16,-3-4 0 15,-3 6 0-15,0-1 0 16,-3-5 0-16,-2 2 0 15,-4 2 0-15,2 1 0 16,-3-1 0-16,-1 0 0 16,0-4 0-16,-3 0 0 15,-1 0 0-15,-3 4 0 0,-3-4 0 16,-7 5 0 0,-2-5 0-16,-1 5 0 15,-7-2 0-15,-2 1 0 0,-1-1 0 16,1-3 0-16,-1 10 0 15,-2-6 0-15,2 5 0 16,-1-2 0-16,-1 4 0 16,1 2 0-16,0 1 0 15,0 0 0-15,0-2 0 16,3 1 0-16,0-5 0 16,-1-1 0-16,5-2 0 15,2-5 0-15,2 0 0 16,1 0 0-16,2 0 0 15,2 0 0-15,2 0 0 16,0 6 0-16,-1 1 0 16,3 2 0-16,1 3 0 0,1 2 0 15,4-3 0-15,6-2 0 16,3 1 0-16,9-4 0 16,7 2 0-16,4 0 0 15,7-3 0-15,11-5 0 16,4 5 0-16,7-2 0 15,9-3 0-15,2 0 0 16,8 0 0-16,6-4 0 16,7-6 0-16,5 3 0 15,7-1 0-15,6-4 0 16,5 2 0-16,8-4 0 16,6-1 0-16,4 5 0 15,4-4 0-15,13 9 0 0,-5-9 0 16,9 8-257-16,-2-4 8 15,7 3-3-15,-1 1 7 16</inkml:trace>
  <inkml:trace contextRef="#ctx0" brushRef="#br0" timeOffset="38500.8295">28231 16244 832 0,'0'0'191'0,"18"10"-191"15,-1-16 0-15,8 6 0 16,8 0 0-16,9 7 0 16,7-7 0-16,7 5 0 15,5-5 0-15,6 8 0 16,3-3 0-16,4-1 0 16,4-4 0-16,1 0 0 15,2 0 0-15,3-4 0 16,-1-2 0-16,2 0 0 15,-2-1 0-15,0 3 0 16,-3 1 0-16,-2 3 0 16,-8 0 0-16,2 0 0 15,-9 7 0-15,-2-4 0 16,-7 2 0-16,-4 0 0 16,-6-5 0-16,-1 3 0 15,-6-3 0-15,-5 0 0 0,-4 0 0 16,-7 0 0-16,-1-3 0 15,-20 3 0-15,19-5 0 16,-19 5 0-16,-16-5-219 16,-7 0-12-16,-1 5 6 15,-12-4 6-15</inkml:trace>
  <inkml:trace contextRef="#ctx0" brushRef="#br0" timeOffset="39123.6945">28154 16054 843 0,'-5'14'180'16,"5"-3"-180"-16,0 4 0 15,0 4 0-15,0 10 0 16,0 1 0-16,0 9 0 16,-4 7 0-16,-4 4 0 15,-5 8 0-15,-8 7 0 16,-2 8 0-16,-10 4 0 16,-1 11 0-16,-12 0 0 15,1 5 0-15,-4 9 0 16,2-2 0-16,-2-3 0 15,2 6 0-15,3-12 0 16,4-7 0-16,6-6 0 16,2-8 0-16,4-8 0 0,4-9 0 15,24-53 0-15,-34 77 0 16,34-77 0-16,-27 52 0 16,27-52 0-16,0 0 0 15,-33 55 0-15,33-55 0 16,0 0 0-16,0 0 0 15,0 0 0-15,-63 40 0 16,63-40 0-16,0 0-107 16,0 0-139-16,-70-17 25 15,70 17 3-15</inkml:trace>
  <inkml:trace contextRef="#ctx0" brushRef="#br0" timeOffset="40792.0997">15853 10422 689 0,'-37'-15'180'0,"-1"1"-26"15,2 0-154-15,0 8 0 16,3 6 0 0,-1 4 0-16,-3 12 0 0,-1 3 0 15,-2 14 0-15,-5 6 0 16,-2 9 0-16,-1 7 0 15,-1 11 0-15,-4 3 0 16,8 10 0-16,1 3 0 16,6 10 0-16,9 0 0 15,5 5 0-15,14-1 0 16,10-3 0-16,7-5 0 0,15-8 0 16,11-11 0-16,8-14 0 15,11-15 0-15,6-14 0 16,8-19 0-1,4-11 0-15,6-17 0 0,0-12 0 16,2-10 0-16,-2-13 0 16,-1-9 0-16,-6-6 0 15,-4-7 0-15,-6-4 0 16,-10-4 0-16,-7 1 0 16,-10-1 0-16,-9 3 0 15,-11 6 0-15,-6 4 0 16,-9 6 0-16,-6 6 0 15,-7 10 0-15,-3 7 0 0,-4 5 0 16,-4 6 0 0,0 11 0-16,-5 3 0 15,0 13 0-15,-8-4 0 16,5 16 0-16,-11 2-108 0,4 15-129 16,-10-3 2-16,4 12 2 15</inkml:trace>
  <inkml:trace contextRef="#ctx0" brushRef="#br0" timeOffset="41016.5375">15398 10969 920 0,'0'53'103'16,"11"4"-103"-16,3 1 0 0,9 1 0 16,8 2 0-16,6-5 0 15,7-4 0 1,4 0 0-16,3-4 0 15,1-6 0-15,2-5 0 0,-2-5 0 16,1-2 0-16,-5-14 0 16,0 5-35-16,-2-13-179 15,1 1-8-15,-6-5 5 16,-1-4 3-16</inkml:trace>
  <inkml:trace contextRef="#ctx0" brushRef="#br0" timeOffset="42948.5475">29948 9508 492 0,'7'-11'164'16,"-7"11"10"-16,12-16-46 16,-12 16-63-16,15 18-65 15,-6 7 0-15,-9-1 0 16,10 14 0-16,-10 4 0 15,3 7 0-15,-3 6 0 0,-6-1 0 16,0 2 0-16,-1 1 0 16,4-3 0-16,-5-7 0 15,4-1 0-15,-2-11 0 16,6-4 0 0,0-13-82-16,10-1-76 0,-10-17-28 15,15 3 15-15,-15-3 6 16,16-25 17-16,-3 3 35 15</inkml:trace>
  <inkml:trace contextRef="#ctx0" brushRef="#br0" timeOffset="43440.9733">30030 9785 288 0,'-6'-52'136'16,"1"2"0"-16,2 7-9 0,-2 1-9 16,5 9-16-16,6-1-19 15,6 10-50-15,-1-5-33 16,8 10 0-16,4-4 0 15,7 8 0-15,1 0 0 16,5 3 0-16,2 1 0 16,1 8 0-16,-2 3 0 15,0 0 0-15,-8 3 0 16,-3 10 0-16,-12 0 0 16,-7 3 0-16,-7 7 0 15,-11 3 0-15,-7 0 0 16,-3 7 0-16,-5 2 0 15,-1 5 0-15,0 6 0 16,3 3 0-16,0-1 0 0,9 8 0 16,3 0 0-1,10 0 0-15,4-1 0 16,9 0 0-16,5-8 0 0,7 1 0 16,4-8 0-16,3-5 0 15,2-5 0-15,0-4 0 16,-3-2 0-16,-2-5 0 15,-3-1 0-15,-7-5 0 16,1 1 0-16,-7-2 0 16,-11-12 0-16,15 18 0 15,-9-6 0-15,-6-12 0 16,7 16 0-16,-7-16 0 16,6 14 0-16,-6-14-84 15,0 0-127-15,0 0 4 16,0 0 9-16,-10-18 10 15</inkml:trace>
  <inkml:trace contextRef="#ctx0" brushRef="#br0" timeOffset="44801.6673">21099 16508 576 0,'-28'-14'169'0,"-6"5"8"15,-1 12-107-15,-9 10-39 0,2 10-31 16,-2 7 0 0,1 13 0-16,-1 4 0 15,7 8 0-15,2 8 0 16,8 9 0-16,6-1 0 0,12 0 0 15,9-4 0-15,5-1 0 16,11-9 0-16,10-9 0 16,5-6 0-16,7-19 0 15,5-5 0-15,2-18 0 16,3-6 0-16,-1-13 0 16,1-10 0-16,0-7 0 15,-3-14 0-15,-3 2 0 16,-3-5 0-16,-9-1 0 15,-6-4 0-15,-6 1 0 16,-10 0 0-16,-8 9 0 16,-7 2 0-16,-7 7 0 15,-5 0 0-15,-6 10 0 0,1 9 0 16,-3 9 0-16,1 5 0 16,1 6 0-16,3 0 0 15,5 7 0-15,4 0 0 16,6 7 0-16,7-14 0 15,7 18 0-15,10-7 0 16,5-2 0-16,13 1 0 16,6-2 0-16,9 3 0 15,7-6 0-15,7 7 0 16,0-6 0-16,12 7 0 16,-10-6-57-16,6 1-167 15,-6-3 1-15,0 2-2 16</inkml:trace>
  <inkml:trace contextRef="#ctx0" brushRef="#br0" timeOffset="46303.7532">29856 16813 507 0,'-3'-21'172'0,"3"5"3"15,-12-1-78 1,12 17-25-16,-8-21-72 16,8 21 0-16,0 0 0 0,0 0 0 15,0 0 0-15,0 0 0 16,-7 18 0-16,7 2 0 15,0 5 0-15,0 7 0 16,-6 1 0-16,2 5 0 16,1-5 0-16,-1-1 0 15,-2-2 0-15,6-7 0 16,-3-10 0-16,3-13 0 16,0 0 0-16,0 0 0 15,0 0 0-15,0-26 0 0,0 7 0 16,0-6 0-1,-5-2 0-15,-1-1 0 16,1-4 0-16,-5-2 0 0,-3 2 0 16,0 0 0-16,-3 2 0 15,-2 3 0-15,1 3 0 16,0 1 0-16,-2 5 0 16,6 5 0-16,-1 1 0 15,3 3 0-15,11 9 0 16,-20-15 0-16,20 15 0 15,-11-7 0-15,11 7 0 16,0 0 0-16,0 0 0 16,17-9 0-16,0 9 0 15,5 0 0-15,5 4 0 16,6-4 0-16,1 8 0 16,5-8 0-16,-1 7 0 0,-2-4 0 15,0 2 0-15,-4-5 0 16,-4 6 0-16,-5-6 0 15,-2 5 0-15,-8-5 0 16,-2 0 0-16,-11 0 0 16,12 6 0-16,-12-6 0 15,0 0 0-15,0 0 0 16,0 12 0-16,0-12-160 16,-9 11-37-16,9-11 9 15,-19 15 9-15,7-6 15 16</inkml:trace>
  <inkml:trace contextRef="#ctx0" brushRef="#br0" timeOffset="46664.1962">29539 17023 475 0,'-15'12'171'16,"15"-12"3"-16,0 0-53 15,0 12-39-15,0-12-82 16,19 2 0-16,-5-2 0 0,7 0 0 16,4 0 0-16,6 0 0 15,3-8 0-15,3 3 0 16,-3-2 0-1,-1 2 0-15,-3 5 0 16,-3-5 0-16,-4 5 0 0,-5 0 0 16,-2 5 0-16,-16-5 0 15,24 12 0-15,-24-12-76 16,20 5-122-16,-20-5 0 16,18 7 6-16,-18-7-2 15</inkml:trace>
  <inkml:trace contextRef="#ctx0" brushRef="#br0" timeOffset="47252.3258">30099 16945 420 0,'0'-19'148'0,"0"3"5"15,0 4-43-15,-13-4-33 16,13 16-8-16,-19-15-23 15,19 15-46-15,-25 0 0 16,13 13 0-16,-1-2 0 16,1 6 0-16,3 1 0 15,3 1 0-15,-1 2 0 16,3 0 0-16,4-3 0 16,0-4 0-16,0-14 0 0,12 16 0 15,0-16 0 1,7-8 0-16,1-8 0 15,6-6 0-15,2-6 0 0,2-3 0 16,5-11 0-16,0-2 0 16,0 0 0-16,-3-2 0 15,-1 3 0-15,-3 3 0 16,-5 5 0-16,-4 7 0 16,-6 8 0-16,-13 20 0 15,0 0 0-15,0 0 0 16,0 17 0-16,-10 9 0 15,-3 9 0-15,-4 5 0 16,1 4 0-16,-2-2 0 16,5-1 0-16,-1-1 0 15,4-2 0-15,1-10 0 16,3-4 0-16,6-6 0 0,-4-3 0 16,4-2 0-16,0 0 0 15,0-13 0-15,4 18 0 16,-4-18 0-16,8 22 0 15,-8-22 0-15,13 21 0 16,-13-21-119-16,15 14-86 16,-15-14 1-16,16 16 8 15,-16-16 15-15</inkml:trace>
  <inkml:trace contextRef="#ctx0" brushRef="#br0" timeOffset="47853.5765">29767 17159 318 0,'0'0'158'16,"-12"14"5"0,12-14-23-16,0 0-39 0,26 8-5 15,-13-8-49-15,9 4-47 16,2-4 0-16,3 7 0 16,-3-2 0-16,0-1 0 15,-2 3 0-15,-6-1 0 16,0 2-70-16,-16-8-120 15,10 8 7-15,-10-8-4 16,0 0 10-16,-12 0 11 16</inkml:trace>
  <inkml:trace contextRef="#ctx0" brushRef="#br0" timeOffset="48041.0762">29910 17224 360 0,'0'13'153'15,"0"-13"-6"1,6 15-25-16,6-4-15 0,-12-11-21 15,25 16-38-15,-14-9-48 16,4 2 0-16,1 0 0 16,-6 0 0-16,4-1 0 15,-14-8-129-15,16 16-36 16,-16-16 12-16,9 21-9 16,-9-21 11-16,0 19-8 15</inkml:trace>
</inkml:ink>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12/7/2015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12/7/2015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Markov Chains</a:t>
            </a:r>
            <a:endParaRPr lang="en-US" dirty="0"/>
          </a:p>
        </p:txBody>
      </p:sp>
      <p:sp>
        <p:nvSpPr>
          <p:cNvPr id="3" name="Subtitle 2"/>
          <p:cNvSpPr>
            <a:spLocks noGrp="1"/>
          </p:cNvSpPr>
          <p:nvPr>
            <p:ph type="subTitle" idx="1"/>
          </p:nvPr>
        </p:nvSpPr>
        <p:spPr/>
        <p:txBody>
          <a:bodyPr/>
          <a:lstStyle/>
          <a:p>
            <a:r>
              <a:rPr lang="en-US" dirty="0" smtClean="0"/>
              <a:t>Part 4</a:t>
            </a:r>
            <a:endParaRPr lang="en-US" dirty="0"/>
          </a:p>
        </p:txBody>
      </p:sp>
    </p:spTree>
    <p:extLst>
      <p:ext uri="{BB962C8B-B14F-4D97-AF65-F5344CB8AC3E}">
        <p14:creationId xmlns:p14="http://schemas.microsoft.com/office/powerpoint/2010/main" val="1819149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Ergodic does not imply Regular</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pPr marL="0" indent="0">
                  <a:buNone/>
                </a:pPr>
                <a:r>
                  <a:rPr lang="en-US" dirty="0" smtClean="0"/>
                  <a:t>Example: Consider the transition matrix P = </a:t>
                </a:r>
                <a14:m>
                  <m:oMath xmlns:m="http://schemas.openxmlformats.org/officeDocument/2006/math">
                    <m:d>
                      <m:dPr>
                        <m:ctrlPr>
                          <a:rPr lang="en-US" i="1" smtClean="0">
                            <a:latin typeface="Cambria Math" panose="02040503050406030204" pitchFamily="18" charset="0"/>
                          </a:rPr>
                        </m:ctrlPr>
                      </m:dPr>
                      <m:e>
                        <m:m>
                          <m:mPr>
                            <m:mcs>
                              <m:mc>
                                <m:mcPr>
                                  <m:count m:val="2"/>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0</m:t>
                              </m:r>
                            </m:e>
                            <m:e>
                              <m:r>
                                <a:rPr lang="en-US" b="0" i="1" smtClean="0">
                                  <a:latin typeface="Cambria Math" panose="02040503050406030204" pitchFamily="18" charset="0"/>
                                </a:rPr>
                                <m:t>1</m:t>
                              </m:r>
                            </m:e>
                          </m:mr>
                          <m:mr>
                            <m:e>
                              <m:r>
                                <a:rPr lang="en-US" b="0" i="1" smtClean="0">
                                  <a:latin typeface="Cambria Math" panose="02040503050406030204" pitchFamily="18" charset="0"/>
                                </a:rPr>
                                <m:t>1</m:t>
                              </m:r>
                            </m:e>
                            <m:e>
                              <m:r>
                                <a:rPr lang="en-US" b="0" i="1" smtClean="0">
                                  <a:latin typeface="Cambria Math" panose="02040503050406030204" pitchFamily="18" charset="0"/>
                                </a:rPr>
                                <m:t>0</m:t>
                              </m:r>
                            </m:e>
                          </m:mr>
                        </m:m>
                      </m:e>
                    </m:d>
                  </m:oMath>
                </a14:m>
                <a:r>
                  <a:rPr lang="en-US" dirty="0" smtClean="0"/>
                  <a:t>. This Markov chain is ergodic but not </a:t>
                </a:r>
                <a:r>
                  <a:rPr lang="en-US" dirty="0"/>
                  <a:t>r</a:t>
                </a:r>
                <a:r>
                  <a:rPr lang="en-US" dirty="0" smtClean="0"/>
                  <a:t>egular. </a:t>
                </a:r>
              </a:p>
              <a:p>
                <a:pPr marL="0" indent="0">
                  <a:buNone/>
                </a:pPr>
                <a:r>
                  <a:rPr lang="en-US" dirty="0" smtClean="0"/>
                  <a:t>How about the “</a:t>
                </a:r>
                <a:r>
                  <a:rPr lang="en-US" dirty="0" err="1" smtClean="0"/>
                  <a:t>Ehrenfest</a:t>
                </a:r>
                <a:r>
                  <a:rPr lang="en-US" dirty="0" smtClean="0"/>
                  <a:t> urn” model, whose transition matrix is:</a:t>
                </a:r>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m>
                            <m:mPr>
                              <m:mcs>
                                <m:mc>
                                  <m:mcPr>
                                    <m:count m:val="5"/>
                                    <m:mcJc m:val="center"/>
                                  </m:mcPr>
                                </m:mc>
                              </m:mcs>
                              <m:ctrlPr>
                                <a:rPr lang="en-US" i="1" smtClean="0">
                                  <a:latin typeface="Cambria Math" panose="02040503050406030204" pitchFamily="18" charset="0"/>
                                </a:rPr>
                              </m:ctrlPr>
                            </m:mPr>
                            <m:mr>
                              <m:e>
                                <m:r>
                                  <m:rPr>
                                    <m:brk m:alnAt="7"/>
                                  </m:rP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b="0" i="1" smtClean="0">
                                    <a:latin typeface="Cambria Math" panose="02040503050406030204" pitchFamily="18" charset="0"/>
                                  </a:rPr>
                                  <m:t>1/4</m:t>
                                </m:r>
                              </m:e>
                              <m:e>
                                <m:r>
                                  <a:rPr lang="en-US" b="0" i="1" smtClean="0">
                                    <a:latin typeface="Cambria Math" panose="02040503050406030204" pitchFamily="18" charset="0"/>
                                  </a:rPr>
                                  <m:t>0</m:t>
                                </m:r>
                              </m:e>
                              <m:e>
                                <m:r>
                                  <a:rPr lang="en-US" b="0" i="1" smtClean="0">
                                    <a:latin typeface="Cambria Math" panose="02040503050406030204" pitchFamily="18" charset="0"/>
                                  </a:rPr>
                                  <m:t>3/4</m:t>
                                </m:r>
                              </m:e>
                              <m:e>
                                <m:r>
                                  <a:rPr lang="en-US" b="0" i="1" smtClean="0">
                                    <a:latin typeface="Cambria Math" panose="02040503050406030204" pitchFamily="18" charset="0"/>
                                  </a:rPr>
                                  <m:t>0</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1/2</m:t>
                                </m:r>
                              </m:e>
                              <m:e>
                                <m:r>
                                  <a:rPr lang="en-US" b="0" i="1" smtClean="0">
                                    <a:latin typeface="Cambria Math" panose="02040503050406030204" pitchFamily="18" charset="0"/>
                                  </a:rPr>
                                  <m:t>0</m:t>
                                </m:r>
                              </m:e>
                              <m:e>
                                <m:r>
                                  <a:rPr lang="en-US" b="0" i="1" smtClean="0">
                                    <a:latin typeface="Cambria Math" panose="02040503050406030204" pitchFamily="18" charset="0"/>
                                  </a:rPr>
                                  <m:t>1/2</m:t>
                                </m:r>
                              </m:e>
                              <m:e>
                                <m:r>
                                  <a:rPr lang="en-US" b="0" i="1" smtClean="0">
                                    <a:latin typeface="Cambria Math" panose="02040503050406030204" pitchFamily="18" charset="0"/>
                                  </a:rPr>
                                  <m:t>0</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3/4</m:t>
                                </m:r>
                              </m:e>
                              <m:e>
                                <m:r>
                                  <a:rPr lang="en-US" b="0" i="1" smtClean="0">
                                    <a:latin typeface="Cambria Math" panose="02040503050406030204" pitchFamily="18" charset="0"/>
                                  </a:rPr>
                                  <m:t>0</m:t>
                                </m:r>
                              </m:e>
                              <m:e>
                                <m:r>
                                  <a:rPr lang="en-US" b="0" i="1" smtClean="0">
                                    <a:latin typeface="Cambria Math" panose="02040503050406030204" pitchFamily="18" charset="0"/>
                                  </a:rPr>
                                  <m:t>1/4</m:t>
                                </m:r>
                              </m:e>
                            </m:mr>
                            <m:mr>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0</m:t>
                                </m:r>
                              </m:e>
                              <m:e>
                                <m:r>
                                  <a:rPr lang="en-US" b="0" i="1" smtClean="0">
                                    <a:latin typeface="Cambria Math" panose="02040503050406030204" pitchFamily="18" charset="0"/>
                                  </a:rPr>
                                  <m:t>1</m:t>
                                </m:r>
                              </m:e>
                              <m:e>
                                <m:r>
                                  <a:rPr lang="en-US" b="0" i="1" smtClean="0">
                                    <a:latin typeface="Cambria Math" panose="02040503050406030204" pitchFamily="18" charset="0"/>
                                  </a:rPr>
                                  <m:t>0</m:t>
                                </m:r>
                              </m:e>
                            </m:mr>
                          </m:m>
                        </m:e>
                      </m:d>
                    </m:oMath>
                  </m:oMathPara>
                </a14:m>
                <a:endParaRPr lang="en-US" dirty="0" smtClean="0"/>
              </a:p>
              <a:p>
                <a:pPr marL="0" indent="0">
                  <a:lnSpc>
                    <a:spcPct val="170000"/>
                  </a:lnSpc>
                  <a:buNone/>
                </a:pPr>
                <a:r>
                  <a:rPr lang="en-US" dirty="0" smtClean="0"/>
                  <a:t>How about if you change any zero in the above matrix to a non-zero entry? For that matrix, compute </a:t>
                </a:r>
                <a:r>
                  <a:rPr lang="en-US" dirty="0" err="1" smtClean="0"/>
                  <a:t>P^n</a:t>
                </a:r>
                <a:r>
                  <a:rPr lang="en-US" dirty="0" smtClean="0"/>
                  <a:t> as n goes to infinity</a:t>
                </a:r>
                <a:r>
                  <a:rPr lang="en-US" dirty="0" smtClean="0"/>
                  <a:t>.</a:t>
                </a:r>
              </a:p>
              <a:p>
                <a:pPr marL="0" indent="0">
                  <a:lnSpc>
                    <a:spcPct val="170000"/>
                  </a:lnSpc>
                  <a:buNone/>
                </a:pPr>
                <a:r>
                  <a:rPr lang="en-US" dirty="0" smtClean="0"/>
                  <a:t>This is no accident, as the next </a:t>
                </a:r>
                <a:r>
                  <a:rPr lang="en-US" smtClean="0"/>
                  <a:t>theorem shows.</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44" t="-1692" r="-634"/>
                </a:stretch>
              </a:blipFill>
            </p:spPr>
            <p:txBody>
              <a:bodyPr/>
              <a:lstStyle/>
              <a:p>
                <a:r>
                  <a:rPr lang="en-US">
                    <a:noFill/>
                  </a:rPr>
                  <a:t> </a:t>
                </a:r>
              </a:p>
            </p:txBody>
          </p:sp>
        </mc:Fallback>
      </mc:AlternateContent>
    </p:spTree>
    <p:extLst>
      <p:ext uri="{BB962C8B-B14F-4D97-AF65-F5344CB8AC3E}">
        <p14:creationId xmlns:p14="http://schemas.microsoft.com/office/powerpoint/2010/main" val="1891387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667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 …</a:t>
            </a:r>
            <a:endParaRPr lang="en-US" dirty="0"/>
          </a:p>
        </p:txBody>
      </p:sp>
      <p:sp>
        <p:nvSpPr>
          <p:cNvPr id="3" name="Content Placeholder 2"/>
          <p:cNvSpPr>
            <a:spLocks noGrp="1"/>
          </p:cNvSpPr>
          <p:nvPr>
            <p:ph idx="1"/>
          </p:nvPr>
        </p:nvSpPr>
        <p:spPr/>
        <p:txBody>
          <a:bodyPr/>
          <a:lstStyle/>
          <a:p>
            <a:pPr marL="0" indent="0">
              <a:buNone/>
            </a:pPr>
            <a:r>
              <a:rPr lang="en-US" b="1" dirty="0" smtClean="0"/>
              <a:t>Def:</a:t>
            </a:r>
            <a:r>
              <a:rPr lang="en-US" dirty="0" smtClean="0"/>
              <a:t> Markov Chain: collection of states together with a matrix of probabilities called transition matrix (</a:t>
            </a:r>
            <a:r>
              <a:rPr lang="en-US" dirty="0" err="1" smtClean="0"/>
              <a:t>p</a:t>
            </a:r>
            <a:r>
              <a:rPr lang="en-US" baseline="-25000" dirty="0" err="1" smtClean="0"/>
              <a:t>ij</a:t>
            </a:r>
            <a:r>
              <a:rPr lang="en-US" dirty="0" smtClean="0"/>
              <a:t>) where </a:t>
            </a:r>
            <a:r>
              <a:rPr lang="en-US" dirty="0" err="1" smtClean="0"/>
              <a:t>p</a:t>
            </a:r>
            <a:r>
              <a:rPr lang="en-US" baseline="-25000" dirty="0" err="1" smtClean="0"/>
              <a:t>ij</a:t>
            </a:r>
            <a:r>
              <a:rPr lang="en-US" dirty="0" smtClean="0"/>
              <a:t> indicates the probability of switching from state S</a:t>
            </a:r>
            <a:r>
              <a:rPr lang="en-US" baseline="-25000" dirty="0" smtClean="0"/>
              <a:t>i</a:t>
            </a:r>
            <a:r>
              <a:rPr lang="en-US" dirty="0" smtClean="0"/>
              <a:t> to state </a:t>
            </a:r>
            <a:r>
              <a:rPr lang="en-US" dirty="0" err="1" smtClean="0"/>
              <a:t>s</a:t>
            </a:r>
            <a:r>
              <a:rPr lang="en-US" baseline="-25000" dirty="0" err="1" smtClean="0"/>
              <a:t>j</a:t>
            </a:r>
            <a:endParaRPr lang="en-US" baseline="-25000" dirty="0" smtClean="0"/>
          </a:p>
          <a:p>
            <a:pPr marL="0" indent="0">
              <a:buNone/>
            </a:pPr>
            <a:endParaRPr lang="en-US" dirty="0" smtClean="0"/>
          </a:p>
          <a:p>
            <a:pPr marL="0" indent="0">
              <a:buNone/>
            </a:pPr>
            <a:r>
              <a:rPr lang="en-US" b="1" dirty="0" smtClean="0"/>
              <a:t>Theorem 1</a:t>
            </a:r>
            <a:r>
              <a:rPr lang="en-US" dirty="0" smtClean="0"/>
              <a:t>: The </a:t>
            </a:r>
            <a:r>
              <a:rPr lang="en-US" dirty="0" err="1" smtClean="0"/>
              <a:t>p</a:t>
            </a:r>
            <a:r>
              <a:rPr lang="en-US" baseline="-25000" dirty="0" err="1" smtClean="0"/>
              <a:t>ij</a:t>
            </a:r>
            <a:r>
              <a:rPr lang="en-US" dirty="0" smtClean="0"/>
              <a:t> entry of </a:t>
            </a:r>
            <a:r>
              <a:rPr lang="en-US" dirty="0" err="1" smtClean="0"/>
              <a:t>P</a:t>
            </a:r>
            <a:r>
              <a:rPr lang="en-US" baseline="30000" dirty="0" err="1" smtClean="0"/>
              <a:t>n</a:t>
            </a:r>
            <a:r>
              <a:rPr lang="en-US" dirty="0" smtClean="0"/>
              <a:t> shows the </a:t>
            </a:r>
            <a:r>
              <a:rPr lang="en-US" dirty="0" err="1" smtClean="0"/>
              <a:t>prob</a:t>
            </a:r>
            <a:r>
              <a:rPr lang="en-US" dirty="0" smtClean="0"/>
              <a:t> of moving from state </a:t>
            </a:r>
            <a:r>
              <a:rPr lang="en-US" dirty="0" err="1" smtClean="0"/>
              <a:t>s</a:t>
            </a:r>
            <a:r>
              <a:rPr lang="en-US" baseline="-25000" dirty="0" err="1" smtClean="0"/>
              <a:t>i</a:t>
            </a:r>
            <a:r>
              <a:rPr lang="en-US" dirty="0" smtClean="0"/>
              <a:t> to state </a:t>
            </a:r>
            <a:r>
              <a:rPr lang="en-US" dirty="0" err="1" smtClean="0"/>
              <a:t>s</a:t>
            </a:r>
            <a:r>
              <a:rPr lang="en-US" baseline="-25000" dirty="0" err="1" smtClean="0"/>
              <a:t>j</a:t>
            </a:r>
            <a:r>
              <a:rPr lang="en-US" dirty="0" smtClean="0"/>
              <a:t> in n steps</a:t>
            </a:r>
          </a:p>
          <a:p>
            <a:pPr marL="0" indent="0">
              <a:buNone/>
            </a:pPr>
            <a:endParaRPr lang="en-US" dirty="0" smtClean="0"/>
          </a:p>
          <a:p>
            <a:pPr marL="0" indent="0">
              <a:buNone/>
            </a:pPr>
            <a:r>
              <a:rPr lang="en-US" b="1" dirty="0" smtClean="0"/>
              <a:t>Theorem 2</a:t>
            </a:r>
            <a:r>
              <a:rPr lang="en-US" dirty="0" smtClean="0"/>
              <a:t>: If u is a vector of starting probabilities, then the probability of being in state </a:t>
            </a:r>
            <a:r>
              <a:rPr lang="en-US" dirty="0" err="1" smtClean="0"/>
              <a:t>s</a:t>
            </a:r>
            <a:r>
              <a:rPr lang="en-US" baseline="-25000" dirty="0" err="1" smtClean="0"/>
              <a:t>j</a:t>
            </a:r>
            <a:r>
              <a:rPr lang="en-US" dirty="0" smtClean="0"/>
              <a:t> after n steps is u</a:t>
            </a:r>
            <a:r>
              <a:rPr lang="en-US" baseline="30000" dirty="0" smtClean="0"/>
              <a:t>(n)</a:t>
            </a:r>
            <a:r>
              <a:rPr lang="en-US" dirty="0" smtClean="0"/>
              <a:t> = u </a:t>
            </a:r>
            <a:r>
              <a:rPr lang="en-US" dirty="0" err="1" smtClean="0"/>
              <a:t>P</a:t>
            </a:r>
            <a:r>
              <a:rPr lang="en-US" baseline="30000" dirty="0" err="1" smtClean="0"/>
              <a:t>n</a:t>
            </a:r>
            <a:endParaRPr lang="en-US" baseline="30000" dirty="0"/>
          </a:p>
        </p:txBody>
      </p:sp>
    </p:spTree>
    <p:extLst>
      <p:ext uri="{BB962C8B-B14F-4D97-AF65-F5344CB8AC3E}">
        <p14:creationId xmlns:p14="http://schemas.microsoft.com/office/powerpoint/2010/main" val="56536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 … (2)</a:t>
            </a:r>
            <a:endParaRPr lang="en-US" dirty="0"/>
          </a:p>
        </p:txBody>
      </p:sp>
      <p:sp>
        <p:nvSpPr>
          <p:cNvPr id="3" name="Content Placeholder 2"/>
          <p:cNvSpPr>
            <a:spLocks noGrp="1"/>
          </p:cNvSpPr>
          <p:nvPr>
            <p:ph idx="1"/>
          </p:nvPr>
        </p:nvSpPr>
        <p:spPr>
          <a:xfrm>
            <a:off x="746309" y="2384007"/>
            <a:ext cx="9613861" cy="3599316"/>
          </a:xfrm>
        </p:spPr>
        <p:txBody>
          <a:bodyPr>
            <a:normAutofit fontScale="92500" lnSpcReduction="20000"/>
          </a:bodyPr>
          <a:lstStyle/>
          <a:p>
            <a:pPr marL="0" indent="0">
              <a:buNone/>
            </a:pPr>
            <a:r>
              <a:rPr lang="en-US" b="1" dirty="0" smtClean="0"/>
              <a:t>Def:</a:t>
            </a:r>
            <a:r>
              <a:rPr lang="en-US" dirty="0" smtClean="0"/>
              <a:t> A state </a:t>
            </a:r>
            <a:r>
              <a:rPr lang="en-US" dirty="0" err="1" smtClean="0"/>
              <a:t>s</a:t>
            </a:r>
            <a:r>
              <a:rPr lang="en-US" baseline="-25000" dirty="0" err="1" smtClean="0"/>
              <a:t>j</a:t>
            </a:r>
            <a:r>
              <a:rPr lang="en-US" dirty="0"/>
              <a:t> </a:t>
            </a:r>
            <a:r>
              <a:rPr lang="en-US" dirty="0" smtClean="0"/>
              <a:t>of a Markov chain is called </a:t>
            </a:r>
            <a:r>
              <a:rPr lang="en-US" b="1" dirty="0" smtClean="0"/>
              <a:t>absorbing</a:t>
            </a:r>
            <a:r>
              <a:rPr lang="en-US" dirty="0" smtClean="0"/>
              <a:t> if you cannot leave it, i.e. </a:t>
            </a:r>
            <a:r>
              <a:rPr lang="en-US" dirty="0" err="1" smtClean="0"/>
              <a:t>p</a:t>
            </a:r>
            <a:r>
              <a:rPr lang="en-US" baseline="-25000" dirty="0" err="1" smtClean="0"/>
              <a:t>ii</a:t>
            </a:r>
            <a:r>
              <a:rPr lang="en-US" dirty="0" smtClean="0"/>
              <a:t> = 1. A </a:t>
            </a:r>
            <a:r>
              <a:rPr lang="en-US" dirty="0" err="1" smtClean="0"/>
              <a:t>Markiv</a:t>
            </a:r>
            <a:r>
              <a:rPr lang="en-US" dirty="0" smtClean="0"/>
              <a:t> chain is </a:t>
            </a:r>
            <a:r>
              <a:rPr lang="en-US" b="1" dirty="0" smtClean="0"/>
              <a:t>absorbing</a:t>
            </a:r>
            <a:r>
              <a:rPr lang="en-US" dirty="0" smtClean="0"/>
              <a:t> if it has at least one absorbing state and it is possible to reach that absorbing state from any other state. In an absorbing Markov chain the state that is not absorbing is called </a:t>
            </a:r>
            <a:r>
              <a:rPr lang="en-US" b="1" dirty="0" smtClean="0"/>
              <a:t>transient</a:t>
            </a:r>
            <a:r>
              <a:rPr lang="en-US" dirty="0" smtClean="0"/>
              <a:t>.</a:t>
            </a:r>
            <a:endParaRPr lang="en-US" baseline="-25000" dirty="0" smtClean="0"/>
          </a:p>
          <a:p>
            <a:pPr marL="0" indent="0">
              <a:buNone/>
            </a:pPr>
            <a:endParaRPr lang="en-US" dirty="0" smtClean="0"/>
          </a:p>
          <a:p>
            <a:pPr marL="0" indent="0">
              <a:buNone/>
            </a:pPr>
            <a:r>
              <a:rPr lang="en-US" dirty="0" smtClean="0"/>
              <a:t>Note: The canonical form of a transition matrix of an absorbing Markov chain has the form </a:t>
            </a:r>
          </a:p>
          <a:p>
            <a:pPr marL="0" indent="0">
              <a:buNone/>
            </a:pPr>
            <a:endParaRPr lang="en-US" dirty="0" smtClean="0"/>
          </a:p>
          <a:p>
            <a:pPr marL="0" indent="0">
              <a:buNone/>
            </a:pPr>
            <a:endParaRPr lang="en-US" dirty="0" smtClean="0"/>
          </a:p>
          <a:p>
            <a:pPr marL="0" indent="0">
              <a:buNone/>
            </a:pPr>
            <a:r>
              <a:rPr lang="en-US" b="1" dirty="0" smtClean="0"/>
              <a:t>Theorem 3</a:t>
            </a:r>
            <a:r>
              <a:rPr lang="en-US" dirty="0" smtClean="0"/>
              <a:t>: In an absorbing Marko chain the probability of a process being absorbed is 1, </a:t>
            </a:r>
            <a:r>
              <a:rPr lang="en-US" dirty="0" err="1" smtClean="0"/>
              <a:t>i.e</a:t>
            </a:r>
            <a:r>
              <a:rPr lang="en-US" dirty="0" smtClean="0"/>
              <a:t> </a:t>
            </a:r>
            <a:r>
              <a:rPr lang="en-US" dirty="0" err="1" smtClean="0"/>
              <a:t>Q</a:t>
            </a:r>
            <a:r>
              <a:rPr lang="en-US" baseline="30000" dirty="0" err="1" smtClean="0"/>
              <a:t>n</a:t>
            </a:r>
            <a:r>
              <a:rPr lang="en-US" dirty="0" smtClean="0"/>
              <a:t> </a:t>
            </a:r>
            <a:r>
              <a:rPr lang="en-US" dirty="0" smtClean="0">
                <a:sym typeface="Wingdings" panose="05000000000000000000" pitchFamily="2" charset="2"/>
              </a:rPr>
              <a:t> 0</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097441155"/>
              </p:ext>
            </p:extLst>
          </p:nvPr>
        </p:nvGraphicFramePr>
        <p:xfrm>
          <a:off x="3318235" y="4339036"/>
          <a:ext cx="1336512" cy="736600"/>
        </p:xfrm>
        <a:graphic>
          <a:graphicData uri="http://schemas.openxmlformats.org/drawingml/2006/table">
            <a:tbl>
              <a:tblPr firstRow="1" bandRow="1">
                <a:tableStyleId>{5C22544A-7EE6-4342-B048-85BDC9FD1C3A}</a:tableStyleId>
              </a:tblPr>
              <a:tblGrid>
                <a:gridCol w="668256"/>
                <a:gridCol w="668256"/>
              </a:tblGrid>
              <a:tr h="317805">
                <a:tc>
                  <a:txBody>
                    <a:bodyPr/>
                    <a:lstStyle/>
                    <a:p>
                      <a:pPr algn="ctr"/>
                      <a:r>
                        <a:rPr lang="en-US" i="1" dirty="0" smtClean="0"/>
                        <a:t>Q</a:t>
                      </a:r>
                      <a:endParaRPr lang="en-US" i="1" dirty="0"/>
                    </a:p>
                  </a:txBody>
                  <a:tcPr>
                    <a:solidFill>
                      <a:srgbClr val="FFC000"/>
                    </a:solidFill>
                  </a:tcPr>
                </a:tc>
                <a:tc>
                  <a:txBody>
                    <a:bodyPr/>
                    <a:lstStyle/>
                    <a:p>
                      <a:pPr algn="ctr"/>
                      <a:r>
                        <a:rPr lang="en-US" i="1" dirty="0" smtClean="0"/>
                        <a:t>R</a:t>
                      </a:r>
                      <a:endParaRPr lang="en-US" i="1" dirty="0"/>
                    </a:p>
                  </a:txBody>
                  <a:tcPr>
                    <a:solidFill>
                      <a:srgbClr val="FFC000"/>
                    </a:solidFill>
                  </a:tcPr>
                </a:tc>
              </a:tr>
              <a:tr h="370840">
                <a:tc>
                  <a:txBody>
                    <a:bodyPr/>
                    <a:lstStyle/>
                    <a:p>
                      <a:pPr algn="ctr"/>
                      <a:r>
                        <a:rPr lang="en-US" i="1" dirty="0" smtClean="0">
                          <a:solidFill>
                            <a:schemeClr val="tx1"/>
                          </a:solidFill>
                        </a:rPr>
                        <a:t>0</a:t>
                      </a:r>
                      <a:endParaRPr lang="en-US" i="1" dirty="0">
                        <a:solidFill>
                          <a:schemeClr val="tx1"/>
                        </a:solidFill>
                      </a:endParaRPr>
                    </a:p>
                  </a:txBody>
                  <a:tcPr>
                    <a:solidFill>
                      <a:srgbClr val="FFC000"/>
                    </a:solidFill>
                  </a:tcPr>
                </a:tc>
                <a:tc>
                  <a:txBody>
                    <a:bodyPr/>
                    <a:lstStyle/>
                    <a:p>
                      <a:pPr algn="ctr"/>
                      <a:r>
                        <a:rPr lang="en-US" i="1" dirty="0" smtClean="0">
                          <a:solidFill>
                            <a:schemeClr val="tx1"/>
                          </a:solidFill>
                        </a:rPr>
                        <a:t>Id</a:t>
                      </a:r>
                      <a:endParaRPr lang="en-US" i="1"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1957532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 … (3)</a:t>
            </a:r>
            <a:endParaRPr lang="en-US" dirty="0"/>
          </a:p>
        </p:txBody>
      </p:sp>
      <p:sp>
        <p:nvSpPr>
          <p:cNvPr id="3" name="Content Placeholder 2"/>
          <p:cNvSpPr>
            <a:spLocks noGrp="1"/>
          </p:cNvSpPr>
          <p:nvPr>
            <p:ph idx="1"/>
          </p:nvPr>
        </p:nvSpPr>
        <p:spPr>
          <a:xfrm>
            <a:off x="746309" y="2384007"/>
            <a:ext cx="9613861" cy="3599316"/>
          </a:xfrm>
        </p:spPr>
        <p:txBody>
          <a:bodyPr>
            <a:normAutofit/>
          </a:bodyPr>
          <a:lstStyle/>
          <a:p>
            <a:pPr marL="0" indent="0">
              <a:buNone/>
            </a:pPr>
            <a:r>
              <a:rPr lang="en-US" b="1" dirty="0" smtClean="0"/>
              <a:t>Theorem 4:</a:t>
            </a:r>
            <a:r>
              <a:rPr lang="en-US" dirty="0"/>
              <a:t>For an absorbing Markov chain P, the matrix N = (I − Q)</a:t>
            </a:r>
            <a:r>
              <a:rPr lang="en-US" baseline="30000" dirty="0"/>
              <a:t>−1</a:t>
            </a:r>
            <a:r>
              <a:rPr lang="en-US" dirty="0"/>
              <a:t> is called the fundamental matrix for P. The entry </a:t>
            </a:r>
            <a:r>
              <a:rPr lang="en-US" dirty="0" err="1"/>
              <a:t>n</a:t>
            </a:r>
            <a:r>
              <a:rPr lang="en-US" baseline="-25000" dirty="0" err="1"/>
              <a:t>ij</a:t>
            </a:r>
            <a:r>
              <a:rPr lang="en-US" dirty="0"/>
              <a:t> of N gives the expected number of times that the process is in the transient state </a:t>
            </a:r>
            <a:r>
              <a:rPr lang="en-US" dirty="0" err="1"/>
              <a:t>s</a:t>
            </a:r>
            <a:r>
              <a:rPr lang="en-US" baseline="-25000" dirty="0" err="1"/>
              <a:t>j</a:t>
            </a:r>
            <a:r>
              <a:rPr lang="en-US" dirty="0"/>
              <a:t> if it </a:t>
            </a:r>
            <a:r>
              <a:rPr lang="en-US" dirty="0" smtClean="0"/>
              <a:t>started </a:t>
            </a:r>
            <a:r>
              <a:rPr lang="en-US" dirty="0"/>
              <a:t>in the transient state </a:t>
            </a:r>
            <a:r>
              <a:rPr lang="en-US" dirty="0" err="1" smtClean="0"/>
              <a:t>s</a:t>
            </a:r>
            <a:r>
              <a:rPr lang="en-US" baseline="-25000" dirty="0" err="1" smtClean="0"/>
              <a:t>i</a:t>
            </a:r>
            <a:endParaRPr lang="en-US" baseline="-25000" dirty="0" smtClean="0"/>
          </a:p>
          <a:p>
            <a:pPr marL="0" indent="0">
              <a:buNone/>
            </a:pPr>
            <a:endParaRPr lang="en-US" dirty="0"/>
          </a:p>
          <a:p>
            <a:pPr marL="0" indent="0">
              <a:buNone/>
            </a:pPr>
            <a:r>
              <a:rPr lang="en-US" b="1" dirty="0"/>
              <a:t>Example</a:t>
            </a:r>
            <a:r>
              <a:rPr lang="en-US" dirty="0"/>
              <a:t>: </a:t>
            </a:r>
            <a:r>
              <a:rPr lang="en-US" dirty="0" smtClean="0"/>
              <a:t>Find the </a:t>
            </a:r>
            <a:r>
              <a:rPr lang="en-US" dirty="0"/>
              <a:t>expected number of times in states 1, 2, and 3 before being </a:t>
            </a:r>
            <a:r>
              <a:rPr lang="en-US" dirty="0" smtClean="0"/>
              <a:t>absorbed in our drunkard’s walk with 4 corners.</a:t>
            </a:r>
            <a:endParaRPr lang="en-US" dirty="0"/>
          </a:p>
        </p:txBody>
      </p:sp>
    </p:spTree>
    <p:extLst>
      <p:ext uri="{BB962C8B-B14F-4D97-AF65-F5344CB8AC3E}">
        <p14:creationId xmlns:p14="http://schemas.microsoft.com/office/powerpoint/2010/main" val="3886192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 …?</a:t>
            </a:r>
            <a:endParaRPr lang="en-US" dirty="0"/>
          </a:p>
        </p:txBody>
      </p:sp>
      <p:sp>
        <p:nvSpPr>
          <p:cNvPr id="3" name="Content Placeholder 2"/>
          <p:cNvSpPr>
            <a:spLocks noGrp="1"/>
          </p:cNvSpPr>
          <p:nvPr>
            <p:ph idx="1"/>
          </p:nvPr>
        </p:nvSpPr>
        <p:spPr/>
        <p:txBody>
          <a:bodyPr/>
          <a:lstStyle/>
          <a:p>
            <a:pPr marL="0" indent="0">
              <a:buNone/>
            </a:pPr>
            <a:r>
              <a:rPr lang="en-US" b="1" dirty="0" smtClean="0"/>
              <a:t>Theorem 5</a:t>
            </a:r>
            <a:r>
              <a:rPr lang="en-US" dirty="0" smtClean="0"/>
              <a:t> (Time </a:t>
            </a:r>
            <a:r>
              <a:rPr lang="en-US" dirty="0"/>
              <a:t>to Absorption</a:t>
            </a:r>
            <a:r>
              <a:rPr lang="en-US" dirty="0" smtClean="0"/>
              <a:t>): </a:t>
            </a:r>
            <a:r>
              <a:rPr lang="en-US" dirty="0"/>
              <a:t>Let </a:t>
            </a:r>
            <a:r>
              <a:rPr lang="en-US" dirty="0" err="1"/>
              <a:t>t</a:t>
            </a:r>
            <a:r>
              <a:rPr lang="en-US" baseline="-25000" dirty="0" err="1"/>
              <a:t>i</a:t>
            </a:r>
            <a:r>
              <a:rPr lang="en-US" dirty="0"/>
              <a:t> be the expected number of steps before the chain is absorbed, given that the chain starts in state </a:t>
            </a:r>
            <a:r>
              <a:rPr lang="en-US" dirty="0" err="1"/>
              <a:t>s</a:t>
            </a:r>
            <a:r>
              <a:rPr lang="en-US" baseline="-25000" dirty="0" err="1"/>
              <a:t>i</a:t>
            </a:r>
            <a:r>
              <a:rPr lang="en-US" dirty="0"/>
              <a:t>, and let t be the column vector whose </a:t>
            </a:r>
            <a:r>
              <a:rPr lang="en-US" dirty="0" err="1"/>
              <a:t>ith</a:t>
            </a:r>
            <a:r>
              <a:rPr lang="en-US" dirty="0"/>
              <a:t> entry is </a:t>
            </a:r>
            <a:r>
              <a:rPr lang="en-US" dirty="0" err="1"/>
              <a:t>t</a:t>
            </a:r>
            <a:r>
              <a:rPr lang="en-US" baseline="-25000" dirty="0" err="1"/>
              <a:t>i</a:t>
            </a:r>
            <a:r>
              <a:rPr lang="en-US" dirty="0"/>
              <a:t>. Then </a:t>
            </a:r>
            <a:endParaRPr lang="en-US" dirty="0" smtClean="0"/>
          </a:p>
          <a:p>
            <a:pPr marL="0" indent="0" algn="ctr">
              <a:buNone/>
            </a:pPr>
            <a:r>
              <a:rPr lang="en-US" dirty="0" smtClean="0"/>
              <a:t>t </a:t>
            </a:r>
            <a:r>
              <a:rPr lang="en-US" dirty="0"/>
              <a:t>= </a:t>
            </a:r>
            <a:r>
              <a:rPr lang="en-US" dirty="0" err="1" smtClean="0"/>
              <a:t>Nc</a:t>
            </a:r>
            <a:endParaRPr lang="en-US" dirty="0" smtClean="0"/>
          </a:p>
          <a:p>
            <a:pPr marL="0" indent="0">
              <a:buNone/>
            </a:pPr>
            <a:r>
              <a:rPr lang="en-US" dirty="0" smtClean="0"/>
              <a:t>where </a:t>
            </a:r>
            <a:r>
              <a:rPr lang="en-US" dirty="0"/>
              <a:t>c is a column vector all of whose entries are 1</a:t>
            </a:r>
            <a:r>
              <a:rPr lang="en-US" dirty="0" smtClean="0"/>
              <a:t>.</a:t>
            </a:r>
          </a:p>
          <a:p>
            <a:pPr marL="0" indent="0">
              <a:buNone/>
            </a:pPr>
            <a:endParaRPr lang="en-US" dirty="0"/>
          </a:p>
          <a:p>
            <a:pPr marL="0" indent="0">
              <a:buNone/>
            </a:pPr>
            <a:r>
              <a:rPr lang="en-US" b="1" dirty="0" smtClean="0"/>
              <a:t>Example</a:t>
            </a:r>
            <a:r>
              <a:rPr lang="en-US" dirty="0" smtClean="0"/>
              <a:t>: Find the time to absorption in our drunkard’s walk.</a:t>
            </a:r>
            <a:endParaRPr lang="en-US" dirty="0"/>
          </a:p>
        </p:txBody>
      </p:sp>
    </p:spTree>
    <p:extLst>
      <p:ext uri="{BB962C8B-B14F-4D97-AF65-F5344CB8AC3E}">
        <p14:creationId xmlns:p14="http://schemas.microsoft.com/office/powerpoint/2010/main" val="185225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 … (2)</a:t>
            </a:r>
            <a:endParaRPr lang="en-US" dirty="0"/>
          </a:p>
        </p:txBody>
      </p:sp>
      <p:sp>
        <p:nvSpPr>
          <p:cNvPr id="3" name="Content Placeholder 2"/>
          <p:cNvSpPr>
            <a:spLocks noGrp="1"/>
          </p:cNvSpPr>
          <p:nvPr>
            <p:ph idx="1"/>
          </p:nvPr>
        </p:nvSpPr>
        <p:spPr/>
        <p:txBody>
          <a:bodyPr/>
          <a:lstStyle/>
          <a:p>
            <a:pPr marL="0" indent="0">
              <a:buNone/>
            </a:pPr>
            <a:r>
              <a:rPr lang="en-US" b="1" dirty="0" smtClean="0"/>
              <a:t>Theorem 6: </a:t>
            </a:r>
            <a:r>
              <a:rPr lang="en-US" dirty="0" smtClean="0"/>
              <a:t>Let </a:t>
            </a:r>
            <a:r>
              <a:rPr lang="en-US" dirty="0" err="1"/>
              <a:t>b</a:t>
            </a:r>
            <a:r>
              <a:rPr lang="en-US" baseline="-25000" dirty="0" err="1"/>
              <a:t>ij</a:t>
            </a:r>
            <a:r>
              <a:rPr lang="en-US" dirty="0"/>
              <a:t> be the probability that an absorbing chain will be absorbed in the absorbing state </a:t>
            </a:r>
            <a:r>
              <a:rPr lang="en-US" dirty="0" err="1"/>
              <a:t>s</a:t>
            </a:r>
            <a:r>
              <a:rPr lang="en-US" baseline="-25000" dirty="0" err="1"/>
              <a:t>j</a:t>
            </a:r>
            <a:r>
              <a:rPr lang="en-US" dirty="0"/>
              <a:t> if it starts in the transient state </a:t>
            </a:r>
            <a:r>
              <a:rPr lang="en-US" dirty="0" err="1"/>
              <a:t>s</a:t>
            </a:r>
            <a:r>
              <a:rPr lang="en-US" baseline="-25000" dirty="0" err="1"/>
              <a:t>i</a:t>
            </a:r>
            <a:r>
              <a:rPr lang="en-US" dirty="0"/>
              <a:t>. Let B be the matrix with entries </a:t>
            </a:r>
            <a:r>
              <a:rPr lang="en-US" dirty="0" err="1"/>
              <a:t>b</a:t>
            </a:r>
            <a:r>
              <a:rPr lang="en-US" baseline="-25000" dirty="0" err="1"/>
              <a:t>ij</a:t>
            </a:r>
            <a:r>
              <a:rPr lang="en-US" dirty="0"/>
              <a:t> . Then B is an t-by-r matrix, and B = NR , where N is the fundamental matrix and R is as in the canonical </a:t>
            </a:r>
            <a:r>
              <a:rPr lang="en-US" dirty="0" smtClean="0"/>
              <a:t>form.</a:t>
            </a:r>
          </a:p>
          <a:p>
            <a:pPr marL="0" indent="0">
              <a:buNone/>
            </a:pPr>
            <a:endParaRPr lang="en-US" b="1" dirty="0"/>
          </a:p>
          <a:p>
            <a:pPr marL="0" indent="0">
              <a:buNone/>
            </a:pPr>
            <a:r>
              <a:rPr lang="en-US" b="1" dirty="0" smtClean="0"/>
              <a:t>Example</a:t>
            </a:r>
            <a:r>
              <a:rPr lang="en-US" dirty="0" smtClean="0"/>
              <a:t>: Find and </a:t>
            </a:r>
            <a:r>
              <a:rPr lang="en-US" dirty="0" err="1" smtClean="0"/>
              <a:t>interpet</a:t>
            </a:r>
            <a:r>
              <a:rPr lang="en-US" dirty="0" smtClean="0"/>
              <a:t> the matrix B or </a:t>
            </a:r>
            <a:r>
              <a:rPr lang="en-US" dirty="0" err="1" smtClean="0"/>
              <a:t>ou</a:t>
            </a:r>
            <a:r>
              <a:rPr lang="en-US" dirty="0" smtClean="0"/>
              <a:t> drunkard’s walk.</a:t>
            </a:r>
            <a:endParaRPr lang="en-US" dirty="0"/>
          </a:p>
        </p:txBody>
      </p:sp>
    </p:spTree>
    <p:extLst>
      <p:ext uri="{BB962C8B-B14F-4D97-AF65-F5344CB8AC3E}">
        <p14:creationId xmlns:p14="http://schemas.microsoft.com/office/powerpoint/2010/main" val="604829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The properties of an absorbing Markov chain are described by the transition matrix P as well the matrices Q, R, N, t, and B.</a:t>
            </a:r>
          </a:p>
          <a:p>
            <a:pPr marL="0" indent="0">
              <a:buNone/>
            </a:pPr>
            <a:endParaRPr lang="en-US" dirty="0"/>
          </a:p>
          <a:p>
            <a:pPr marL="0" indent="0">
              <a:buNone/>
            </a:pPr>
            <a:r>
              <a:rPr lang="en-US" b="1" dirty="0" smtClean="0"/>
              <a:t>Example</a:t>
            </a:r>
            <a:r>
              <a:rPr lang="en-US" dirty="0" smtClean="0"/>
              <a:t>: Find Q, R, N, t, and B for the pizza delivery Markov chain.</a:t>
            </a:r>
            <a:endParaRPr lang="en-US" dirty="0"/>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10244880" y="5871240"/>
              <a:ext cx="618120" cy="684360"/>
            </p14:xfrm>
          </p:contentPart>
        </mc:Choice>
        <mc:Fallback xmlns="">
          <p:pic>
            <p:nvPicPr>
              <p:cNvPr id="5" name="Ink 4"/>
              <p:cNvPicPr/>
              <p:nvPr/>
            </p:nvPicPr>
            <p:blipFill>
              <a:blip r:embed="rId4"/>
              <a:stretch>
                <a:fillRect/>
              </a:stretch>
            </p:blipFill>
            <p:spPr>
              <a:xfrm>
                <a:off x="10228320" y="5854680"/>
                <a:ext cx="651240" cy="717480"/>
              </a:xfrm>
              <a:prstGeom prst="rect">
                <a:avLst/>
              </a:prstGeom>
            </p:spPr>
          </p:pic>
        </mc:Fallback>
      </mc:AlternateContent>
    </p:spTree>
    <p:extLst>
      <p:ext uri="{BB962C8B-B14F-4D97-AF65-F5344CB8AC3E}">
        <p14:creationId xmlns:p14="http://schemas.microsoft.com/office/powerpoint/2010/main" val="1873574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294182" cy="1080938"/>
          </a:xfrm>
        </p:spPr>
        <p:txBody>
          <a:bodyPr/>
          <a:lstStyle/>
          <a:p>
            <a:r>
              <a:rPr lang="en-US" dirty="0" smtClean="0"/>
              <a:t>Canonical Form of “Pizza” Transition Matrix</a:t>
            </a:r>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421891" y="2336873"/>
            <a:ext cx="10696575" cy="4200525"/>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1281600" y="2779560"/>
              <a:ext cx="9710280" cy="3669480"/>
            </p14:xfrm>
          </p:contentPart>
        </mc:Choice>
        <mc:Fallback xmlns="">
          <p:pic>
            <p:nvPicPr>
              <p:cNvPr id="4" name="Ink 3"/>
              <p:cNvPicPr/>
              <p:nvPr/>
            </p:nvPicPr>
            <p:blipFill>
              <a:blip r:embed="rId4"/>
              <a:stretch>
                <a:fillRect/>
              </a:stretch>
            </p:blipFill>
            <p:spPr>
              <a:xfrm>
                <a:off x="1264680" y="2763000"/>
                <a:ext cx="9743760" cy="3702600"/>
              </a:xfrm>
              <a:prstGeom prst="rect">
                <a:avLst/>
              </a:prstGeom>
            </p:spPr>
          </p:pic>
        </mc:Fallback>
      </mc:AlternateContent>
    </p:spTree>
    <p:extLst>
      <p:ext uri="{BB962C8B-B14F-4D97-AF65-F5344CB8AC3E}">
        <p14:creationId xmlns:p14="http://schemas.microsoft.com/office/powerpoint/2010/main" val="4150017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Ergodic Markov Chains</a:t>
            </a:r>
            <a:endParaRPr lang="en-US" dirty="0"/>
          </a:p>
        </p:txBody>
      </p:sp>
      <p:sp>
        <p:nvSpPr>
          <p:cNvPr id="3" name="Content Placeholder 2"/>
          <p:cNvSpPr>
            <a:spLocks noGrp="1"/>
          </p:cNvSpPr>
          <p:nvPr>
            <p:ph idx="1"/>
          </p:nvPr>
        </p:nvSpPr>
        <p:spPr>
          <a:xfrm>
            <a:off x="680321" y="2374578"/>
            <a:ext cx="9613861" cy="3599316"/>
          </a:xfrm>
        </p:spPr>
        <p:txBody>
          <a:bodyPr>
            <a:normAutofit fontScale="92500" lnSpcReduction="10000"/>
          </a:bodyPr>
          <a:lstStyle/>
          <a:p>
            <a:pPr marL="0" indent="0">
              <a:buNone/>
            </a:pPr>
            <a:r>
              <a:rPr lang="en-US" b="1" dirty="0" smtClean="0"/>
              <a:t>Definition</a:t>
            </a:r>
            <a:r>
              <a:rPr lang="en-US" dirty="0" smtClean="0"/>
              <a:t>: </a:t>
            </a:r>
            <a:r>
              <a:rPr lang="en-US" dirty="0"/>
              <a:t>A Markov chain is called </a:t>
            </a:r>
            <a:r>
              <a:rPr lang="en-US" b="1" dirty="0" smtClean="0"/>
              <a:t>ergodic</a:t>
            </a:r>
            <a:r>
              <a:rPr lang="en-US" dirty="0" smtClean="0"/>
              <a:t> </a:t>
            </a:r>
            <a:r>
              <a:rPr lang="en-US" dirty="0"/>
              <a:t>if it is possible to go from every state to every state (not necessarily in one move). </a:t>
            </a:r>
            <a:r>
              <a:rPr lang="en-US" dirty="0" smtClean="0"/>
              <a:t>In </a:t>
            </a:r>
            <a:r>
              <a:rPr lang="en-US" dirty="0"/>
              <a:t>many books, ergodic Markov chains are called irreducible. </a:t>
            </a:r>
            <a:endParaRPr lang="en-US" dirty="0" smtClean="0"/>
          </a:p>
          <a:p>
            <a:pPr marL="0" indent="0">
              <a:buNone/>
            </a:pPr>
            <a:r>
              <a:rPr lang="en-US" dirty="0" smtClean="0"/>
              <a:t>A </a:t>
            </a:r>
            <a:r>
              <a:rPr lang="en-US" dirty="0"/>
              <a:t>Markov chain is called </a:t>
            </a:r>
            <a:r>
              <a:rPr lang="en-US" b="1" dirty="0" smtClean="0"/>
              <a:t>regular</a:t>
            </a:r>
            <a:r>
              <a:rPr lang="en-US" dirty="0"/>
              <a:t> if some power of the transition matrix has only positive elements. </a:t>
            </a:r>
            <a:r>
              <a:rPr lang="en-US" dirty="0" smtClean="0"/>
              <a:t>In </a:t>
            </a:r>
            <a:r>
              <a:rPr lang="en-US" dirty="0"/>
              <a:t>other words, for some n, it is possible to go from any state to any state in exactly n steps. </a:t>
            </a:r>
            <a:endParaRPr lang="en-US" dirty="0" smtClean="0"/>
          </a:p>
          <a:p>
            <a:endParaRPr lang="en-US" dirty="0"/>
          </a:p>
          <a:p>
            <a:r>
              <a:rPr lang="en-US" dirty="0" smtClean="0"/>
              <a:t>Is every </a:t>
            </a:r>
            <a:r>
              <a:rPr lang="en-US" dirty="0"/>
              <a:t>regular chain </a:t>
            </a:r>
            <a:r>
              <a:rPr lang="en-US" dirty="0" smtClean="0"/>
              <a:t>ergodic?</a:t>
            </a:r>
          </a:p>
          <a:p>
            <a:r>
              <a:rPr lang="en-US" dirty="0" smtClean="0"/>
              <a:t>Is every ergodic </a:t>
            </a:r>
            <a:r>
              <a:rPr lang="en-US" dirty="0"/>
              <a:t>chain </a:t>
            </a:r>
            <a:r>
              <a:rPr lang="en-US" dirty="0" smtClean="0"/>
              <a:t>regular</a:t>
            </a:r>
            <a:r>
              <a:rPr lang="en-US" dirty="0" smtClean="0"/>
              <a:t>?</a:t>
            </a:r>
          </a:p>
          <a:p>
            <a:r>
              <a:rPr lang="en-US" dirty="0" smtClean="0"/>
              <a:t>Is an absorbing chain regular or ergodic?</a:t>
            </a:r>
            <a:endParaRPr lang="en-US" dirty="0"/>
          </a:p>
        </p:txBody>
      </p:sp>
    </p:spTree>
    <p:extLst>
      <p:ext uri="{BB962C8B-B14F-4D97-AF65-F5344CB8AC3E}">
        <p14:creationId xmlns:p14="http://schemas.microsoft.com/office/powerpoint/2010/main" val="945190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541</TotalTime>
  <Words>637</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Trebuchet MS</vt:lpstr>
      <vt:lpstr>Wingdings</vt:lpstr>
      <vt:lpstr>Berlin</vt:lpstr>
      <vt:lpstr>Markov Chains</vt:lpstr>
      <vt:lpstr>The Story so far …</vt:lpstr>
      <vt:lpstr>The Story so far … (2)</vt:lpstr>
      <vt:lpstr>The Story so far … (3)</vt:lpstr>
      <vt:lpstr>Are we there yet …?</vt:lpstr>
      <vt:lpstr>Are we there yet … (2)</vt:lpstr>
      <vt:lpstr>Summary</vt:lpstr>
      <vt:lpstr>Canonical Form of “Pizza” Transition Matrix</vt:lpstr>
      <vt:lpstr>Ergodic Markov Chains</vt:lpstr>
      <vt:lpstr>Ergodic does not imply Regular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Markov Chains</dc:title>
  <dc:creator>Bert Wachsmuth</dc:creator>
  <cp:lastModifiedBy>Bert Wachsmuth</cp:lastModifiedBy>
  <cp:revision>89</cp:revision>
  <dcterms:created xsi:type="dcterms:W3CDTF">2015-11-18T17:37:52Z</dcterms:created>
  <dcterms:modified xsi:type="dcterms:W3CDTF">2015-12-07T18:30:27Z</dcterms:modified>
</cp:coreProperties>
</file>