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392" r:id="rId2"/>
    <p:sldId id="393" r:id="rId3"/>
    <p:sldId id="394" r:id="rId4"/>
    <p:sldId id="395" r:id="rId5"/>
    <p:sldId id="396" r:id="rId6"/>
    <p:sldId id="398" r:id="rId7"/>
    <p:sldId id="397" r:id="rId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B2B2B2"/>
    <a:srgbClr val="C0C0C0"/>
    <a:srgbClr val="EAEAE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2" autoAdjust="0"/>
    <p:restoredTop sz="81647" autoAdjust="0"/>
  </p:normalViewPr>
  <p:slideViewPr>
    <p:cSldViewPr>
      <p:cViewPr varScale="1">
        <p:scale>
          <a:sx n="68" d="100"/>
          <a:sy n="68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CB7A76B-3D5D-4F59-A7FB-7413F21D3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1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1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40845E7-7EC6-4D19-9410-18F2C34A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42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543A-D5A6-4D5F-B61F-0E469DF1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046C-1109-4EFC-BB60-28D76A08C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F990-2BAC-4E94-B3B7-BE5936AD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E36A-CCE7-4BE9-AF97-5FFA5546C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3717-934F-4A9F-972D-DA13DBA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12AF-C036-43B7-831B-99C51CF1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10B4-AB82-412F-A35E-427026F8C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A56-1F2C-44CE-BAE6-10B8CACD2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748D-C93A-40BE-8756-B92B5D7A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BAB68-99F5-4F15-BB9A-D963D4F5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4E15-1859-4614-A500-6F689788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452B-96BD-40F3-9B27-15B2E916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0EA39-19AE-4942-A14A-2A3ACCF3C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93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48E8DEC-46DE-40E4-B64F-6C203E0B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7" y="0"/>
            <a:ext cx="2652713" cy="2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b="1" dirty="0" smtClean="0"/>
              <a:t>Robotics </a:t>
            </a:r>
            <a:r>
              <a:rPr lang="en-US" b="1" smtClean="0"/>
              <a:t>and EV3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dirty="0"/>
              <a:t>- </a:t>
            </a:r>
            <a:r>
              <a:rPr lang="en-US" sz="3200" dirty="0" smtClean="0"/>
              <a:t>Behavior-Based Robots -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Bert Wachsmuth</a:t>
            </a:r>
          </a:p>
          <a:p>
            <a:pPr algn="ctr"/>
            <a:r>
              <a:rPr lang="en-US" sz="2800" i="1" dirty="0" smtClean="0"/>
              <a:t>Math and Computer Science </a:t>
            </a:r>
          </a:p>
          <a:p>
            <a:pPr algn="ctr"/>
            <a:r>
              <a:rPr lang="en-US" sz="2800" i="1" dirty="0" smtClean="0"/>
              <a:t>Seton Hall University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79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and Arbitrator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Drive </a:t>
            </a:r>
            <a:r>
              <a:rPr lang="en-US" sz="2800" dirty="0" err="1"/>
              <a:t>drive</a:t>
            </a:r>
            <a:r>
              <a:rPr lang="en-US" sz="2800" dirty="0"/>
              <a:t> = new Drive</a:t>
            </a:r>
            <a:r>
              <a:rPr lang="en-US" sz="2800" dirty="0" smtClean="0"/>
              <a:t>();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Bounce </a:t>
            </a:r>
            <a:r>
              <a:rPr lang="en-US" sz="2800" dirty="0" err="1"/>
              <a:t>bounce</a:t>
            </a:r>
            <a:r>
              <a:rPr lang="en-US" sz="2800" dirty="0"/>
              <a:t> = new Bounce();</a:t>
            </a:r>
          </a:p>
          <a:p>
            <a:pPr marL="0" indent="0">
              <a:buNone/>
            </a:pPr>
            <a:r>
              <a:rPr lang="en-US" sz="2800" dirty="0"/>
              <a:t>Attack </a:t>
            </a:r>
            <a:r>
              <a:rPr lang="en-US" sz="2800" dirty="0" err="1"/>
              <a:t>attack</a:t>
            </a:r>
            <a:r>
              <a:rPr lang="en-US" sz="2800" dirty="0"/>
              <a:t> = new Attack();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Behavior[] behaviors = </a:t>
            </a:r>
            <a:br>
              <a:rPr lang="en-US" sz="2800" dirty="0"/>
            </a:br>
            <a:r>
              <a:rPr lang="en-US" sz="2800" dirty="0" smtClean="0"/>
              <a:t>      { </a:t>
            </a:r>
            <a:r>
              <a:rPr lang="en-US" sz="2800" dirty="0"/>
              <a:t>drive, </a:t>
            </a:r>
            <a:r>
              <a:rPr lang="en-US" sz="2800" dirty="0" smtClean="0"/>
              <a:t>attack</a:t>
            </a:r>
            <a:r>
              <a:rPr lang="en-US" sz="2800" dirty="0"/>
              <a:t>, </a:t>
            </a:r>
            <a:r>
              <a:rPr lang="en-US" sz="2800" dirty="0" smtClean="0"/>
              <a:t>bounce</a:t>
            </a:r>
            <a:r>
              <a:rPr lang="en-US" sz="2800" dirty="0"/>
              <a:t> </a:t>
            </a:r>
            <a:r>
              <a:rPr lang="en-US" sz="2800" dirty="0" smtClean="0"/>
              <a:t>};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Arbitrator </a:t>
            </a:r>
            <a:r>
              <a:rPr lang="en-US" sz="2800" dirty="0" err="1"/>
              <a:t>arbitrator</a:t>
            </a:r>
            <a:r>
              <a:rPr lang="en-US" sz="2800" dirty="0"/>
              <a:t> = new Arbitrator(behaviors);</a:t>
            </a:r>
          </a:p>
          <a:p>
            <a:pPr marL="0" indent="0">
              <a:buNone/>
            </a:pPr>
            <a:r>
              <a:rPr lang="en-US" sz="2800" dirty="0" err="1"/>
              <a:t>arbitrator.go</a:t>
            </a:r>
            <a:r>
              <a:rPr lang="en-US" sz="28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3743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and Arbitrator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Arbitrator starts a new thread (</a:t>
            </a:r>
            <a:r>
              <a:rPr lang="en-US" dirty="0" err="1" smtClean="0"/>
              <a:t>independend</a:t>
            </a:r>
            <a:r>
              <a:rPr lang="en-US" dirty="0" smtClean="0"/>
              <a:t> strand of execution)</a:t>
            </a:r>
          </a:p>
          <a:p>
            <a:r>
              <a:rPr lang="en-US" dirty="0" smtClean="0"/>
              <a:t>That thread checks each behavior, starting with highest priority:</a:t>
            </a:r>
          </a:p>
          <a:p>
            <a:pPr lvl="1"/>
            <a:r>
              <a:rPr lang="en-US" dirty="0" err="1" smtClean="0"/>
              <a:t>wanna</a:t>
            </a:r>
            <a:r>
              <a:rPr lang="en-US" dirty="0" smtClean="0"/>
              <a:t> have control?</a:t>
            </a:r>
          </a:p>
          <a:p>
            <a:r>
              <a:rPr lang="en-US" dirty="0" smtClean="0"/>
              <a:t>If yes, then </a:t>
            </a:r>
          </a:p>
          <a:p>
            <a:pPr lvl="1"/>
            <a:r>
              <a:rPr lang="en-US" dirty="0" smtClean="0"/>
              <a:t>suspend all lower behaviors</a:t>
            </a:r>
          </a:p>
          <a:p>
            <a:pPr lvl="1"/>
            <a:r>
              <a:rPr lang="en-US" dirty="0" smtClean="0"/>
              <a:t>start the action of the current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3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and Arbitrator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 threads are running simultaneously: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Arbitrator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eeps checking which behavior wants control</a:t>
            </a:r>
            <a:endParaRPr lang="en-US" dirty="0"/>
          </a:p>
          <a:p>
            <a:r>
              <a:rPr lang="en-US" dirty="0" smtClean="0"/>
              <a:t>Action method of active behavior</a:t>
            </a:r>
          </a:p>
          <a:p>
            <a:pPr lvl="1"/>
            <a:r>
              <a:rPr lang="en-US" dirty="0" smtClean="0"/>
              <a:t>Keeps running its action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and Arbitrator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3505200" cy="4495800"/>
          </a:xfrm>
        </p:spPr>
        <p:txBody>
          <a:bodyPr/>
          <a:lstStyle/>
          <a:p>
            <a:r>
              <a:rPr lang="en-US" sz="2800" dirty="0" smtClean="0"/>
              <a:t>Arbitrator</a:t>
            </a:r>
          </a:p>
          <a:p>
            <a:pPr lvl="1"/>
            <a:r>
              <a:rPr lang="en-US" sz="2400" dirty="0"/>
              <a:t>k</a:t>
            </a:r>
            <a:r>
              <a:rPr lang="en-US" sz="2400" dirty="0" smtClean="0"/>
              <a:t>eeps checking which behavior wants control</a:t>
            </a:r>
            <a:endParaRPr lang="en-US" sz="2400" dirty="0"/>
          </a:p>
          <a:p>
            <a:r>
              <a:rPr lang="en-US" sz="2800" dirty="0" smtClean="0"/>
              <a:t>Action method of </a:t>
            </a:r>
            <a:br>
              <a:rPr lang="en-US" sz="2800" dirty="0" smtClean="0"/>
            </a:br>
            <a:r>
              <a:rPr lang="en-US" sz="2800" dirty="0" smtClean="0"/>
              <a:t>active behavior</a:t>
            </a:r>
          </a:p>
          <a:p>
            <a:pPr lvl="1"/>
            <a:r>
              <a:rPr lang="en-US" sz="2400" dirty="0" smtClean="0"/>
              <a:t>Keeps running its </a:t>
            </a:r>
            <a:br>
              <a:rPr lang="en-US" sz="2400" dirty="0" smtClean="0"/>
            </a:br>
            <a:r>
              <a:rPr lang="en-US" sz="2400" dirty="0" smtClean="0"/>
              <a:t>“action” code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1546650"/>
            <a:ext cx="4267200" cy="48541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¨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PROBLEM</a:t>
            </a:r>
          </a:p>
          <a:p>
            <a:r>
              <a:rPr lang="en-US" sz="2400" kern="0" dirty="0" smtClean="0"/>
              <a:t>Arbitrator determined that another behavior wants control</a:t>
            </a:r>
          </a:p>
          <a:p>
            <a:r>
              <a:rPr lang="en-US" sz="2400" kern="0" dirty="0" smtClean="0"/>
              <a:t>Calls ‘suspend’ of the active behavior and starts action method of new behavior</a:t>
            </a:r>
          </a:p>
          <a:p>
            <a:r>
              <a:rPr lang="en-US" sz="2400" b="1" kern="0" dirty="0" smtClean="0"/>
              <a:t>BUT</a:t>
            </a:r>
            <a:r>
              <a:rPr lang="en-US" sz="2400" kern="0" dirty="0" smtClean="0"/>
              <a:t> the old action method is not done, while the new action method starts</a:t>
            </a:r>
          </a:p>
          <a:p>
            <a:r>
              <a:rPr lang="en-US" sz="2400" kern="0" dirty="0" smtClean="0"/>
              <a:t>Both can access a motor =&gt; </a:t>
            </a:r>
            <a:r>
              <a:rPr lang="en-US" sz="2400" b="1" kern="0" dirty="0" smtClean="0"/>
              <a:t>Internal conflict </a:t>
            </a:r>
          </a:p>
        </p:txBody>
      </p:sp>
    </p:spTree>
    <p:extLst>
      <p:ext uri="{BB962C8B-B14F-4D97-AF65-F5344CB8AC3E}">
        <p14:creationId xmlns:p14="http://schemas.microsoft.com/office/powerpoint/2010/main" val="924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We </a:t>
            </a:r>
            <a:r>
              <a:rPr lang="en-US" sz="2800" b="1" dirty="0" smtClean="0"/>
              <a:t>must</a:t>
            </a:r>
            <a:r>
              <a:rPr lang="en-US" sz="2800" dirty="0" smtClean="0"/>
              <a:t> make </a:t>
            </a:r>
            <a:r>
              <a:rPr lang="en-US" sz="2800" b="1" dirty="0" smtClean="0"/>
              <a:t>sure</a:t>
            </a:r>
            <a:r>
              <a:rPr lang="en-US" sz="2800" dirty="0" smtClean="0"/>
              <a:t> that the </a:t>
            </a:r>
            <a:r>
              <a:rPr lang="en-US" sz="2800" b="1" dirty="0" smtClean="0"/>
              <a:t>action</a:t>
            </a:r>
            <a:r>
              <a:rPr lang="en-US" sz="2800" dirty="0" smtClean="0"/>
              <a:t> method is </a:t>
            </a:r>
            <a:r>
              <a:rPr lang="en-US" sz="2800" b="1" dirty="0" smtClean="0"/>
              <a:t>done</a:t>
            </a:r>
            <a:r>
              <a:rPr lang="en-US" sz="2800" dirty="0" smtClean="0"/>
              <a:t> and stops executing </a:t>
            </a:r>
            <a:r>
              <a:rPr lang="en-US" sz="2800" i="1" dirty="0" smtClean="0"/>
              <a:t>as soon as its suspend method is called</a:t>
            </a:r>
            <a:endParaRPr lang="en-US" sz="2800" i="1" dirty="0"/>
          </a:p>
          <a:p>
            <a:r>
              <a:rPr lang="en-US" sz="2800" dirty="0" smtClean="0"/>
              <a:t>Introduce extra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variable “suspended”</a:t>
            </a:r>
          </a:p>
          <a:p>
            <a:r>
              <a:rPr lang="en-US" sz="2800" dirty="0" smtClean="0"/>
              <a:t>Set that variable to false when the action method starts</a:t>
            </a:r>
          </a:p>
          <a:p>
            <a:r>
              <a:rPr lang="en-US" sz="2800" dirty="0" smtClean="0"/>
              <a:t>Ensure that the action method continuously checks “suspended” and finishes as soon as it is true</a:t>
            </a:r>
          </a:p>
          <a:p>
            <a:r>
              <a:rPr lang="en-US" sz="2800" dirty="0" smtClean="0"/>
              <a:t>The suspend method simply sets “suspended” to true, which will automatically terminate the action method</a:t>
            </a:r>
          </a:p>
        </p:txBody>
      </p:sp>
    </p:spTree>
    <p:extLst>
      <p:ext uri="{BB962C8B-B14F-4D97-AF65-F5344CB8AC3E}">
        <p14:creationId xmlns:p14="http://schemas.microsoft.com/office/powerpoint/2010/main" val="39509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495800"/>
          </a:xfrm>
        </p:spPr>
        <p:txBody>
          <a:bodyPr/>
          <a:lstStyle/>
          <a:p>
            <a:r>
              <a:rPr lang="en-US" sz="2400" dirty="0" smtClean="0"/>
              <a:t>Why does the highest priority behavior not need a suspend method?</a:t>
            </a:r>
          </a:p>
          <a:p>
            <a:r>
              <a:rPr lang="en-US" sz="2400" dirty="0" smtClean="0"/>
              <a:t>Why should you implement the suspend method of the highest priority anyway?</a:t>
            </a:r>
          </a:p>
          <a:p>
            <a:r>
              <a:rPr lang="en-US" sz="2400" dirty="0" smtClean="0"/>
              <a:t>Why does the robot not resume normal drive after its attack behavior is triggered, but it does stop if the bounce method is triggered?</a:t>
            </a:r>
          </a:p>
          <a:p>
            <a:endParaRPr lang="en-US" sz="2400" dirty="0" smtClean="0"/>
          </a:p>
          <a:p>
            <a:r>
              <a:rPr lang="en-US" sz="2400" dirty="0" smtClean="0"/>
              <a:t>How could I stop the attack behavior as soon as no close object is detected any longer?</a:t>
            </a:r>
          </a:p>
          <a:p>
            <a:r>
              <a:rPr lang="en-US" sz="2400" dirty="0" smtClean="0"/>
              <a:t>How could I “scan” for other nearby obstacles to attack?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95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5325</TotalTime>
  <Words>326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Symbol</vt:lpstr>
      <vt:lpstr>Times New Roman</vt:lpstr>
      <vt:lpstr>Lock And Key</vt:lpstr>
      <vt:lpstr>Robotics and EV3 - Behavior-Based Robots -</vt:lpstr>
      <vt:lpstr>Behaviors and Arbitrator</vt:lpstr>
      <vt:lpstr>Behaviors and Arbitrator</vt:lpstr>
      <vt:lpstr>Behaviors and Arbitrator</vt:lpstr>
      <vt:lpstr>Behaviors and Arbitrator</vt:lpstr>
      <vt:lpstr>What to do</vt:lpstr>
      <vt:lpstr>Questions</vt:lpstr>
    </vt:vector>
  </TitlesOfParts>
  <Company>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6:  Learning</dc:title>
  <dc:creator>abcd</dc:creator>
  <cp:lastModifiedBy>Bert Wachsmuth</cp:lastModifiedBy>
  <cp:revision>422</cp:revision>
  <dcterms:created xsi:type="dcterms:W3CDTF">1999-07-19T15:46:41Z</dcterms:created>
  <dcterms:modified xsi:type="dcterms:W3CDTF">2016-04-07T12:37:36Z</dcterms:modified>
</cp:coreProperties>
</file>