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6"/>
  </p:notesMasterIdLst>
  <p:handoutMasterIdLst>
    <p:handoutMasterId r:id="rId7"/>
  </p:handoutMasterIdLst>
  <p:sldIdLst>
    <p:sldId id="392" r:id="rId2"/>
    <p:sldId id="467" r:id="rId3"/>
    <p:sldId id="472" r:id="rId4"/>
    <p:sldId id="476" r:id="rId5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B2B2B2"/>
    <a:srgbClr val="C0C0C0"/>
    <a:srgbClr val="EAEAEA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0" autoAdjust="0"/>
    <p:restoredTop sz="81647" autoAdjust="0"/>
  </p:normalViewPr>
  <p:slideViewPr>
    <p:cSldViewPr>
      <p:cViewPr varScale="1">
        <p:scale>
          <a:sx n="68" d="100"/>
          <a:sy n="68" d="100"/>
        </p:scale>
        <p:origin x="12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694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CB7A76B-3D5D-4F59-A7FB-7413F21D3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55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694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5791"/>
            <a:ext cx="5046663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40845E7-7EC6-4D19-9410-18F2C34A0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96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042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543A-D5A6-4D5F-B61F-0E469DF19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9046C-1109-4EFC-BB60-28D76A08C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4F990-2BAC-4E94-B3B7-BE5936AD6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E36A-CCE7-4BE9-AF97-5FFA5546C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0" y="3048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53717-934F-4A9F-972D-DA13DBAA2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812AF-C036-43B7-831B-99C51CF10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310B4-AB82-412F-A35E-427026F8C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5EA56-1F2C-44CE-BAE6-10B8CACD2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748D-C93A-40BE-8756-B92B5D7AA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BAB68-99F5-4F15-BB9A-D963D4F58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C4E15-1859-4614-A500-6F689788A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5452B-96BD-40F3-9B27-15B2E916F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0EA39-19AE-4942-A14A-2A3ACCF3C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593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9396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2058" name="Picture 5"/>
            <p:cNvPicPr>
              <a:picLocks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48E8DEC-46DE-40E4-B64F-6C203E0B7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87" y="0"/>
            <a:ext cx="2652713" cy="25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videos/Wall-e_MO.wm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b="1" dirty="0" smtClean="0"/>
              <a:t>Robotics and EVT</a:t>
            </a:r>
            <a:br>
              <a:rPr lang="en-US" b="1" dirty="0" smtClean="0"/>
            </a:br>
            <a:r>
              <a:rPr lang="en-US" sz="3200" dirty="0"/>
              <a:t>- </a:t>
            </a:r>
            <a:r>
              <a:rPr lang="en-US" sz="3200" dirty="0" smtClean="0"/>
              <a:t>line </a:t>
            </a:r>
            <a:r>
              <a:rPr lang="en-US" sz="3200" smtClean="0"/>
              <a:t>follower </a:t>
            </a:r>
            <a:r>
              <a:rPr lang="en-US" sz="3200" smtClean="0"/>
              <a:t>-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Bert Wachsmuth</a:t>
            </a:r>
          </a:p>
          <a:p>
            <a:pPr algn="ctr"/>
            <a:r>
              <a:rPr lang="en-US" sz="2800" i="1" dirty="0" smtClean="0"/>
              <a:t>Math and Computer Science </a:t>
            </a:r>
          </a:p>
          <a:p>
            <a:pPr algn="ctr"/>
            <a:r>
              <a:rPr lang="en-US" sz="2800" i="1" dirty="0" smtClean="0"/>
              <a:t>Seton Hall University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6793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Task: Follow the Yellow Brick Road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4648200" cy="3886200"/>
          </a:xfrm>
        </p:spPr>
        <p:txBody>
          <a:bodyPr/>
          <a:lstStyle/>
          <a:p>
            <a:r>
              <a:rPr lang="en-US" sz="2800" dirty="0" smtClean="0"/>
              <a:t>Suppose you have a differential drive robot with a light sensor in front, facing down.</a:t>
            </a:r>
          </a:p>
          <a:p>
            <a:r>
              <a:rPr lang="en-US" sz="2800" dirty="0" smtClean="0"/>
              <a:t>Put the robot on a black line on white background and program it to follow that line indefinitely.</a:t>
            </a:r>
          </a:p>
        </p:txBody>
      </p:sp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76400"/>
            <a:ext cx="28670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694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6096000" y="1219200"/>
            <a:ext cx="2895600" cy="5486400"/>
          </a:xfrm>
          <a:prstGeom prst="rect">
            <a:avLst/>
          </a:prstGeom>
          <a:solidFill>
            <a:srgbClr val="FFFF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 rot="450037">
            <a:off x="7348640" y="1505754"/>
            <a:ext cx="762000" cy="5029200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Task: Follow the Yellow Brick Road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4639362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400" i="1" dirty="0" smtClean="0"/>
              <a:t>Assume: start on “gray” between, with black on the left, white on the right!!</a:t>
            </a:r>
          </a:p>
          <a:p>
            <a:pPr marL="400050" lvl="1" indent="0">
              <a:buNone/>
            </a:pPr>
            <a:endParaRPr lang="en-US" i="1" dirty="0"/>
          </a:p>
          <a:p>
            <a:pPr marL="400050" lvl="1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if (solid black)</a:t>
            </a:r>
          </a:p>
          <a:p>
            <a:pPr marL="400050" lvl="1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curve right</a:t>
            </a:r>
          </a:p>
          <a:p>
            <a:pPr marL="400050" lvl="1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else if (gray)</a:t>
            </a:r>
          </a:p>
          <a:p>
            <a:pPr marL="400050" lvl="1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go straight</a:t>
            </a:r>
          </a:p>
          <a:p>
            <a:pPr marL="400050" lvl="1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else if (white)</a:t>
            </a:r>
          </a:p>
          <a:p>
            <a:pPr marL="400050" lvl="1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curve left </a:t>
            </a:r>
          </a:p>
        </p:txBody>
      </p:sp>
      <p:grpSp>
        <p:nvGrpSpPr>
          <p:cNvPr id="16" name="Group 15"/>
          <p:cNvGrpSpPr/>
          <p:nvPr/>
        </p:nvGrpSpPr>
        <p:grpSpPr>
          <a:xfrm rot="540511">
            <a:off x="7103965" y="5266128"/>
            <a:ext cx="1600200" cy="1219200"/>
            <a:chOff x="5867400" y="2971800"/>
            <a:chExt cx="1600200" cy="121920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6019800" y="3962400"/>
              <a:ext cx="1295400" cy="0"/>
            </a:xfrm>
            <a:prstGeom prst="line">
              <a:avLst/>
            </a:prstGeom>
            <a:solidFill>
              <a:schemeClr val="accent1"/>
            </a:solidFill>
            <a:ln w="571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" name="Oval 6"/>
            <p:cNvSpPr/>
            <p:nvPr/>
          </p:nvSpPr>
          <p:spPr bwMode="auto">
            <a:xfrm>
              <a:off x="7239000" y="3733800"/>
              <a:ext cx="228600" cy="457200"/>
            </a:xfrm>
            <a:prstGeom prst="ellips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5867400" y="3733800"/>
              <a:ext cx="228600" cy="457200"/>
            </a:xfrm>
            <a:prstGeom prst="ellips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" name="Straight Connector 9"/>
            <p:cNvCxnSpPr>
              <a:endCxn id="11" idx="4"/>
            </p:cNvCxnSpPr>
            <p:nvPr/>
          </p:nvCxnSpPr>
          <p:spPr bwMode="auto">
            <a:xfrm flipV="1">
              <a:off x="6629400" y="3276600"/>
              <a:ext cx="0" cy="685800"/>
            </a:xfrm>
            <a:prstGeom prst="line">
              <a:avLst/>
            </a:prstGeom>
            <a:solidFill>
              <a:schemeClr val="accent1"/>
            </a:solidFill>
            <a:ln w="571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1" name="Oval 10"/>
            <p:cNvSpPr/>
            <p:nvPr/>
          </p:nvSpPr>
          <p:spPr bwMode="auto">
            <a:xfrm>
              <a:off x="6477000" y="2971800"/>
              <a:ext cx="304800" cy="304800"/>
            </a:xfrm>
            <a:prstGeom prst="ellipse">
              <a:avLst/>
            </a:prstGeom>
            <a:solidFill>
              <a:srgbClr val="00B05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 rot="1566220">
            <a:off x="7353497" y="3781391"/>
            <a:ext cx="1600200" cy="1219200"/>
            <a:chOff x="5867400" y="2971800"/>
            <a:chExt cx="1600200" cy="1219200"/>
          </a:xfrm>
        </p:grpSpPr>
        <p:cxnSp>
          <p:nvCxnSpPr>
            <p:cNvPr id="21" name="Straight Connector 20"/>
            <p:cNvCxnSpPr/>
            <p:nvPr/>
          </p:nvCxnSpPr>
          <p:spPr bwMode="auto">
            <a:xfrm>
              <a:off x="6019800" y="3962400"/>
              <a:ext cx="1295400" cy="0"/>
            </a:xfrm>
            <a:prstGeom prst="line">
              <a:avLst/>
            </a:prstGeom>
            <a:solidFill>
              <a:schemeClr val="accent1"/>
            </a:solidFill>
            <a:ln w="571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>
              <a:off x="7239000" y="3733800"/>
              <a:ext cx="228600" cy="457200"/>
            </a:xfrm>
            <a:prstGeom prst="ellips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5867400" y="3733800"/>
              <a:ext cx="228600" cy="457200"/>
            </a:xfrm>
            <a:prstGeom prst="ellips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4" name="Straight Connector 23"/>
            <p:cNvCxnSpPr>
              <a:endCxn id="25" idx="4"/>
            </p:cNvCxnSpPr>
            <p:nvPr/>
          </p:nvCxnSpPr>
          <p:spPr bwMode="auto">
            <a:xfrm flipV="1">
              <a:off x="6629400" y="3276600"/>
              <a:ext cx="0" cy="685800"/>
            </a:xfrm>
            <a:prstGeom prst="line">
              <a:avLst/>
            </a:prstGeom>
            <a:solidFill>
              <a:schemeClr val="accent1"/>
            </a:solidFill>
            <a:ln w="571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6477000" y="2971800"/>
              <a:ext cx="304800" cy="304800"/>
            </a:xfrm>
            <a:prstGeom prst="ellipse">
              <a:avLst/>
            </a:prstGeom>
            <a:solidFill>
              <a:srgbClr val="00B05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387686" y="2209800"/>
            <a:ext cx="1600200" cy="1219200"/>
            <a:chOff x="5867400" y="2971800"/>
            <a:chExt cx="1600200" cy="1219200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6019800" y="3962400"/>
              <a:ext cx="1295400" cy="0"/>
            </a:xfrm>
            <a:prstGeom prst="line">
              <a:avLst/>
            </a:prstGeom>
            <a:solidFill>
              <a:schemeClr val="accent1"/>
            </a:solidFill>
            <a:ln w="571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8" name="Oval 27"/>
            <p:cNvSpPr/>
            <p:nvPr/>
          </p:nvSpPr>
          <p:spPr bwMode="auto">
            <a:xfrm>
              <a:off x="7239000" y="3733800"/>
              <a:ext cx="228600" cy="457200"/>
            </a:xfrm>
            <a:prstGeom prst="ellips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5867400" y="3733800"/>
              <a:ext cx="228600" cy="457200"/>
            </a:xfrm>
            <a:prstGeom prst="ellips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endCxn id="31" idx="4"/>
            </p:cNvCxnSpPr>
            <p:nvPr/>
          </p:nvCxnSpPr>
          <p:spPr bwMode="auto">
            <a:xfrm flipV="1">
              <a:off x="6629400" y="3276600"/>
              <a:ext cx="0" cy="685800"/>
            </a:xfrm>
            <a:prstGeom prst="line">
              <a:avLst/>
            </a:prstGeom>
            <a:solidFill>
              <a:schemeClr val="accent1"/>
            </a:solidFill>
            <a:ln w="571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Oval 30"/>
            <p:cNvSpPr/>
            <p:nvPr/>
          </p:nvSpPr>
          <p:spPr bwMode="auto">
            <a:xfrm>
              <a:off x="6477000" y="2971800"/>
              <a:ext cx="304800" cy="304800"/>
            </a:xfrm>
            <a:prstGeom prst="ellipse">
              <a:avLst/>
            </a:prstGeom>
            <a:solidFill>
              <a:srgbClr val="00B05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629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PID Controller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924800" cy="5486400"/>
          </a:xfrm>
        </p:spPr>
        <p:txBody>
          <a:bodyPr/>
          <a:lstStyle/>
          <a:p>
            <a:r>
              <a:rPr lang="en-US" sz="2800" u="sng" dirty="0" smtClean="0"/>
              <a:t>P</a:t>
            </a:r>
            <a:r>
              <a:rPr lang="en-US" sz="2800" dirty="0" smtClean="0"/>
              <a:t>roportional-</a:t>
            </a:r>
            <a:r>
              <a:rPr lang="en-US" sz="2800" u="sng" dirty="0" smtClean="0"/>
              <a:t>I</a:t>
            </a:r>
            <a:r>
              <a:rPr lang="en-US" sz="2800" dirty="0" smtClean="0"/>
              <a:t>ntegral-</a:t>
            </a:r>
            <a:r>
              <a:rPr lang="en-US" sz="2800" u="sng" dirty="0" smtClean="0"/>
              <a:t>D</a:t>
            </a:r>
            <a:r>
              <a:rPr lang="en-US" sz="2800" dirty="0" smtClean="0"/>
              <a:t>erivative controller: most commonly used feedback controller (closed loop)</a:t>
            </a:r>
          </a:p>
          <a:p>
            <a:pPr lvl="1"/>
            <a:r>
              <a:rPr lang="en-US" sz="2400" i="1" dirty="0" smtClean="0"/>
              <a:t>Proportional</a:t>
            </a:r>
            <a:r>
              <a:rPr lang="en-US" sz="2400" dirty="0" smtClean="0"/>
              <a:t> </a:t>
            </a:r>
            <a:r>
              <a:rPr lang="en-US" sz="2400" dirty="0"/>
              <a:t>value </a:t>
            </a:r>
            <a:r>
              <a:rPr lang="en-US" sz="2400" i="1" dirty="0" smtClean="0"/>
              <a:t>P</a:t>
            </a:r>
            <a:r>
              <a:rPr lang="en-US" sz="2400" dirty="0" smtClean="0"/>
              <a:t> determines </a:t>
            </a:r>
            <a:r>
              <a:rPr lang="en-US" sz="2400" dirty="0"/>
              <a:t>the reaction to the current </a:t>
            </a:r>
            <a:r>
              <a:rPr lang="en-US" sz="2400" dirty="0" smtClean="0"/>
              <a:t>error. </a:t>
            </a:r>
          </a:p>
          <a:p>
            <a:pPr lvl="2"/>
            <a:r>
              <a:rPr lang="en-US" sz="2000" i="1" dirty="0" smtClean="0"/>
              <a:t>P</a:t>
            </a:r>
            <a:r>
              <a:rPr lang="en-US" sz="2000" dirty="0" smtClean="0"/>
              <a:t> depends on the present error</a:t>
            </a:r>
          </a:p>
          <a:p>
            <a:pPr lvl="1"/>
            <a:r>
              <a:rPr lang="en-US" sz="2400" i="1" dirty="0"/>
              <a:t>I</a:t>
            </a:r>
            <a:r>
              <a:rPr lang="en-US" sz="2400" i="1" dirty="0" smtClean="0"/>
              <a:t>ntegral</a:t>
            </a:r>
            <a:r>
              <a:rPr lang="en-US" sz="2400" dirty="0" smtClean="0"/>
              <a:t> </a:t>
            </a:r>
            <a:r>
              <a:rPr lang="en-US" sz="2400" dirty="0"/>
              <a:t>value </a:t>
            </a:r>
            <a:r>
              <a:rPr lang="en-US" sz="2400" i="1" dirty="0" smtClean="0"/>
              <a:t>I</a:t>
            </a:r>
            <a:r>
              <a:rPr lang="en-US" sz="2400" dirty="0" smtClean="0"/>
              <a:t> determines </a:t>
            </a:r>
            <a:r>
              <a:rPr lang="en-US" sz="2400" dirty="0"/>
              <a:t>the reaction based on the sum of recent </a:t>
            </a:r>
            <a:r>
              <a:rPr lang="en-US" sz="2400" dirty="0" smtClean="0"/>
              <a:t>errors. </a:t>
            </a:r>
          </a:p>
          <a:p>
            <a:pPr lvl="2"/>
            <a:r>
              <a:rPr lang="en-US" sz="2000" i="1" dirty="0" smtClean="0"/>
              <a:t>I</a:t>
            </a:r>
            <a:r>
              <a:rPr lang="en-US" sz="2000" dirty="0" smtClean="0"/>
              <a:t> depends on </a:t>
            </a:r>
            <a:r>
              <a:rPr lang="en-US" sz="2000" dirty="0"/>
              <a:t>the accumulation </a:t>
            </a:r>
            <a:r>
              <a:rPr lang="en-US" sz="2000" dirty="0" smtClean="0"/>
              <a:t>(sum) of </a:t>
            </a:r>
            <a:r>
              <a:rPr lang="en-US" sz="2000" i="1" dirty="0"/>
              <a:t>past</a:t>
            </a:r>
            <a:r>
              <a:rPr lang="en-US" sz="2000" dirty="0"/>
              <a:t> </a:t>
            </a:r>
            <a:r>
              <a:rPr lang="en-US" sz="2000" dirty="0" smtClean="0"/>
              <a:t>errors</a:t>
            </a:r>
          </a:p>
          <a:p>
            <a:pPr lvl="1"/>
            <a:r>
              <a:rPr lang="en-US" sz="2400" i="1" dirty="0" smtClean="0"/>
              <a:t>Derivative</a:t>
            </a:r>
            <a:r>
              <a:rPr lang="en-US" sz="2400" dirty="0" smtClean="0"/>
              <a:t> </a:t>
            </a:r>
            <a:r>
              <a:rPr lang="en-US" sz="2400" dirty="0"/>
              <a:t>value </a:t>
            </a:r>
            <a:r>
              <a:rPr lang="en-US" sz="2400" i="1" dirty="0" smtClean="0"/>
              <a:t>D</a:t>
            </a:r>
            <a:r>
              <a:rPr lang="en-US" sz="2400" dirty="0" smtClean="0"/>
              <a:t> determines </a:t>
            </a:r>
            <a:r>
              <a:rPr lang="en-US" sz="2400" dirty="0"/>
              <a:t>the reaction based on the rate at which the error has been </a:t>
            </a:r>
            <a:r>
              <a:rPr lang="en-US" sz="2400" dirty="0" smtClean="0"/>
              <a:t>changing. </a:t>
            </a:r>
          </a:p>
          <a:p>
            <a:pPr lvl="2"/>
            <a:r>
              <a:rPr lang="en-US" sz="2000" i="1" dirty="0" smtClean="0"/>
              <a:t>D</a:t>
            </a:r>
            <a:r>
              <a:rPr lang="en-US" sz="2000" dirty="0" smtClean="0"/>
              <a:t> </a:t>
            </a:r>
            <a:r>
              <a:rPr lang="en-US" sz="2000" dirty="0"/>
              <a:t>is a prediction of </a:t>
            </a:r>
            <a:r>
              <a:rPr lang="en-US" sz="2000" i="1" dirty="0"/>
              <a:t>future</a:t>
            </a:r>
            <a:r>
              <a:rPr lang="en-US" sz="2000" dirty="0"/>
              <a:t> </a:t>
            </a:r>
            <a:r>
              <a:rPr lang="en-US" sz="2000" dirty="0" smtClean="0"/>
              <a:t>errors </a:t>
            </a:r>
            <a:r>
              <a:rPr lang="en-US" sz="2000" dirty="0"/>
              <a:t>based on current rate of </a:t>
            </a:r>
            <a:r>
              <a:rPr lang="en-US" sz="2000" dirty="0" smtClean="0"/>
              <a:t>change</a:t>
            </a:r>
          </a:p>
          <a:p>
            <a:pPr marL="0" lvl="2" indent="0">
              <a:buNone/>
            </a:pPr>
            <a:endParaRPr lang="en-US" sz="2000" dirty="0" smtClean="0"/>
          </a:p>
          <a:p>
            <a:pPr marL="0" lvl="2" indent="0">
              <a:buNone/>
            </a:pPr>
            <a:r>
              <a:rPr lang="en-US" sz="2000" b="1" dirty="0" smtClean="0"/>
              <a:t>Change your Line-Follower algorithm to a </a:t>
            </a:r>
            <a:r>
              <a:rPr lang="en-US" sz="2000" b="1" i="1" dirty="0" smtClean="0"/>
              <a:t>proportional</a:t>
            </a:r>
            <a:r>
              <a:rPr lang="en-US" sz="2000" b="1" dirty="0" smtClean="0"/>
              <a:t> algorithm</a:t>
            </a:r>
          </a:p>
        </p:txBody>
      </p:sp>
    </p:spTree>
    <p:extLst>
      <p:ext uri="{BB962C8B-B14F-4D97-AF65-F5344CB8AC3E}">
        <p14:creationId xmlns:p14="http://schemas.microsoft.com/office/powerpoint/2010/main" val="108804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4846</TotalTime>
  <Words>201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Consolas</vt:lpstr>
      <vt:lpstr>Symbol</vt:lpstr>
      <vt:lpstr>Times New Roman</vt:lpstr>
      <vt:lpstr>Lock And Key</vt:lpstr>
      <vt:lpstr>Robotics and EVT - line follower -</vt:lpstr>
      <vt:lpstr>Task: Follow the Yellow Brick Road</vt:lpstr>
      <vt:lpstr>Task: Follow the Yellow Brick Road</vt:lpstr>
      <vt:lpstr>PID Controller</vt:lpstr>
    </vt:vector>
  </TitlesOfParts>
  <Company>St. John's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6:  Learning</dc:title>
  <dc:creator>abcd</dc:creator>
  <cp:lastModifiedBy>Bert Wachsmuth</cp:lastModifiedBy>
  <cp:revision>398</cp:revision>
  <dcterms:created xsi:type="dcterms:W3CDTF">1999-07-19T15:46:41Z</dcterms:created>
  <dcterms:modified xsi:type="dcterms:W3CDTF">2016-03-20T21:42:56Z</dcterms:modified>
</cp:coreProperties>
</file>