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392" r:id="rId2"/>
    <p:sldId id="399" r:id="rId3"/>
    <p:sldId id="429" r:id="rId4"/>
    <p:sldId id="431" r:id="rId5"/>
    <p:sldId id="428" r:id="rId6"/>
    <p:sldId id="432" r:id="rId7"/>
    <p:sldId id="433" r:id="rId8"/>
    <p:sldId id="434" r:id="rId9"/>
    <p:sldId id="435" r:id="rId10"/>
    <p:sldId id="436" r:id="rId11"/>
    <p:sldId id="441" r:id="rId12"/>
    <p:sldId id="442" r:id="rId13"/>
    <p:sldId id="443" r:id="rId14"/>
    <p:sldId id="440" r:id="rId15"/>
    <p:sldId id="437" r:id="rId16"/>
    <p:sldId id="444" r:id="rId17"/>
    <p:sldId id="445" r:id="rId18"/>
    <p:sldId id="439" r:id="rId1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B5B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81647" autoAdjust="0"/>
  </p:normalViewPr>
  <p:slideViewPr>
    <p:cSldViewPr>
      <p:cViewPr varScale="1">
        <p:scale>
          <a:sx n="68" d="100"/>
          <a:sy n="68" d="100"/>
        </p:scale>
        <p:origin x="7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Proportional Controller 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Self-driving car </a:t>
            </a:r>
            <a:r>
              <a:rPr lang="en-US" i="1" dirty="0" smtClean="0"/>
              <a:t>algorithm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</a:t>
                </a:r>
                <a:r>
                  <a:rPr lang="en-US" b="1" i="1" dirty="0" smtClean="0"/>
                  <a:t>algorithm</a:t>
                </a:r>
                <a:r>
                  <a:rPr lang="en-US" dirty="0" smtClean="0"/>
                  <a:t> is a sequence of well-defined steps that collectively solve a task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solve a quadratic equation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Quadratic equation algorithm 1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61" t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1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vs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math formula represents </a:t>
            </a:r>
            <a:r>
              <a:rPr lang="en-US" dirty="0" smtClean="0"/>
              <a:t>a relationship </a:t>
            </a:r>
            <a:r>
              <a:rPr lang="en-US" dirty="0" smtClean="0"/>
              <a:t>between expressions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whereas</a:t>
            </a:r>
          </a:p>
          <a:p>
            <a:endParaRPr lang="en-US" dirty="0" smtClean="0"/>
          </a:p>
          <a:p>
            <a:r>
              <a:rPr lang="en-US" dirty="0" smtClean="0"/>
              <a:t>An algorithm describes steps to solve a task, </a:t>
            </a:r>
            <a:r>
              <a:rPr lang="en-US" dirty="0" smtClean="0"/>
              <a:t>i.e. an algorithm is goal-oriented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be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be the coefficient of </a:t>
                </a:r>
                <a:r>
                  <a:rPr lang="en-US" i="1" dirty="0" smtClean="0"/>
                  <a:t>x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Let </a:t>
                </a:r>
                <a:r>
                  <a:rPr lang="en-US" i="0" dirty="0" smtClean="0">
                    <a:latin typeface="+mj-lt"/>
                  </a:rPr>
                  <a:t>c</a:t>
                </a:r>
                <a:r>
                  <a:rPr lang="en-US" dirty="0" smtClean="0"/>
                  <a:t> be the constant coefficient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The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solve the quadratic equation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12" t="-1900" r="-2196" b="-6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0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and refine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b="1" i="1" dirty="0" smtClean="0"/>
                  <a:t>Write quadratic equation in the form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 be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 be the coefficient of </a:t>
                </a:r>
                <a:r>
                  <a:rPr lang="en-US" sz="2800" i="1" dirty="0"/>
                  <a:t>x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Let c be the constant </a:t>
                </a:r>
                <a:r>
                  <a:rPr lang="en-US" sz="2800" dirty="0" smtClean="0"/>
                  <a:t>coefficient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1" i="1" dirty="0" smtClean="0"/>
                  <a:t>Check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𝒂𝒄</m:t>
                    </m:r>
                  </m:oMath>
                </a14:m>
                <a:r>
                  <a:rPr lang="en-US" sz="2800" b="1" i="1" dirty="0" smtClean="0"/>
                  <a:t> is positive</a:t>
                </a:r>
                <a:endParaRPr lang="en-US" sz="2800" b="1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If so,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/>
                  <a:t>, otherwise no solution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221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7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Self-driving car </a:t>
            </a:r>
            <a:r>
              <a:rPr lang="en-US" i="1" dirty="0" smtClean="0"/>
              <a:t>algorithm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1054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i="1" dirty="0" smtClean="0"/>
              <a:t>algorithm</a:t>
            </a:r>
            <a:r>
              <a:rPr lang="en-US" dirty="0" smtClean="0"/>
              <a:t> is a sequence of well-defined steps that collectively solve a task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Self driving car algorithm 1: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Drive forward but maintain distance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Self driving car algorithm 2: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Drive forward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206500"/>
          </a:xfrm>
        </p:spPr>
        <p:txBody>
          <a:bodyPr/>
          <a:lstStyle/>
          <a:p>
            <a:r>
              <a:rPr lang="en-US" dirty="0" smtClean="0"/>
              <a:t>Refine </a:t>
            </a:r>
            <a:r>
              <a:rPr lang="en-US" i="1" dirty="0" smtClean="0"/>
              <a:t>algorithm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924800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Drive forward</a:t>
            </a:r>
            <a:endParaRPr lang="en-US" sz="2800" dirty="0"/>
          </a:p>
          <a:p>
            <a:pPr lvl="1"/>
            <a:r>
              <a:rPr lang="en-US" sz="2400" dirty="0"/>
              <a:t>If you are too close to car in front, </a:t>
            </a:r>
            <a:r>
              <a:rPr lang="en-US" sz="2400" dirty="0" smtClean="0"/>
              <a:t>stop</a:t>
            </a:r>
            <a:endParaRPr lang="en-US" sz="2400" dirty="0"/>
          </a:p>
          <a:p>
            <a:pPr lvl="1"/>
            <a:r>
              <a:rPr lang="en-US" sz="2400" dirty="0"/>
              <a:t>If you are too far away from the car in front, </a:t>
            </a:r>
            <a:r>
              <a:rPr lang="en-US" sz="2400" dirty="0" smtClean="0"/>
              <a:t>go</a:t>
            </a:r>
          </a:p>
          <a:p>
            <a:pPr marL="0" indent="0">
              <a:buNone/>
            </a:pPr>
            <a:endParaRPr lang="en-US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while 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 smtClean="0">
                <a:latin typeface="Consolas" panose="020B0609020204030204" pitchFamily="49" charset="0"/>
              </a:rPr>
              <a:t>Button.</a:t>
            </a:r>
            <a:r>
              <a:rPr lang="en-US" sz="1600" b="1" i="1" dirty="0" err="1" smtClean="0">
                <a:latin typeface="Consolas" panose="020B0609020204030204" pitchFamily="49" charset="0"/>
              </a:rPr>
              <a:t>ENTER.isUp</a:t>
            </a:r>
            <a:r>
              <a:rPr lang="en-US" sz="1600" b="1" i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   double </a:t>
            </a:r>
            <a:r>
              <a:rPr lang="en-US" sz="1600" b="1" dirty="0">
                <a:latin typeface="Consolas" panose="020B0609020204030204" pitchFamily="49" charset="0"/>
              </a:rPr>
              <a:t>distance = </a:t>
            </a:r>
            <a:r>
              <a:rPr lang="en-US" sz="1600" b="1" i="1" dirty="0" err="1">
                <a:latin typeface="Consolas" panose="020B0609020204030204" pitchFamily="49" charset="0"/>
              </a:rPr>
              <a:t>getDistance</a:t>
            </a:r>
            <a:r>
              <a:rPr lang="en-US" sz="1600" b="1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   if </a:t>
            </a:r>
            <a:r>
              <a:rPr lang="en-US" sz="1600" b="1" dirty="0">
                <a:latin typeface="Consolas" panose="020B0609020204030204" pitchFamily="49" charset="0"/>
              </a:rPr>
              <a:t>(distance &lt; 0.1)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{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motorLeft.stop</a:t>
            </a:r>
            <a:r>
              <a:rPr lang="en-US" sz="1600" i="1" dirty="0" smtClean="0">
                <a:latin typeface="Consolas" panose="020B0609020204030204" pitchFamily="49" charset="0"/>
              </a:rPr>
              <a:t>(</a:t>
            </a:r>
            <a:r>
              <a:rPr lang="en-US" sz="1600" b="1" i="1" dirty="0" smtClean="0">
                <a:latin typeface="Consolas" panose="020B0609020204030204" pitchFamily="49" charset="0"/>
              </a:rPr>
              <a:t>true</a:t>
            </a:r>
            <a:r>
              <a:rPr lang="en-US" sz="1600" b="1" i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motorRight.stop</a:t>
            </a:r>
            <a:r>
              <a:rPr lang="en-US" sz="1600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}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   else</a:t>
            </a:r>
            <a:endParaRPr lang="en-US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{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motorLeft.forward</a:t>
            </a:r>
            <a:r>
              <a:rPr lang="en-US" sz="1600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motorRight.forward</a:t>
            </a:r>
            <a:r>
              <a:rPr lang="en-US" sz="1600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}</a:t>
            </a:r>
            <a:endParaRPr lang="en-US" sz="160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848600" cy="5486400"/>
          </a:xfrm>
        </p:spPr>
        <p:txBody>
          <a:bodyPr/>
          <a:lstStyle/>
          <a:p>
            <a:r>
              <a:rPr lang="en-US" sz="2400" dirty="0" smtClean="0"/>
              <a:t>Drive forward</a:t>
            </a:r>
          </a:p>
          <a:p>
            <a:pPr lvl="1"/>
            <a:r>
              <a:rPr lang="en-US" sz="2000" dirty="0" smtClean="0"/>
              <a:t>If you are vey close to lead car, set speed to zero</a:t>
            </a:r>
          </a:p>
          <a:p>
            <a:pPr lvl="1"/>
            <a:r>
              <a:rPr lang="en-US" sz="2000" dirty="0" smtClean="0"/>
              <a:t>If you are a medium distance from lead car, set speed to ‘slow’</a:t>
            </a:r>
          </a:p>
          <a:p>
            <a:pPr lvl="1"/>
            <a:r>
              <a:rPr lang="en-US" sz="2000" dirty="0" smtClean="0"/>
              <a:t>If you are far away from lead car, set speed to ‘fast’ </a:t>
            </a:r>
            <a:endParaRPr lang="en-US" sz="2000" dirty="0"/>
          </a:p>
          <a:p>
            <a:pPr marL="0" indent="0">
              <a:buNone/>
            </a:pPr>
            <a:endParaRPr lang="en-US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while </a:t>
            </a:r>
            <a:r>
              <a:rPr lang="en-US" sz="1600" b="1" dirty="0"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</a:rPr>
              <a:t>Button.</a:t>
            </a:r>
            <a:r>
              <a:rPr lang="en-US" sz="1600" b="1" i="1" dirty="0" err="1">
                <a:latin typeface="Consolas" panose="020B0609020204030204" pitchFamily="49" charset="0"/>
              </a:rPr>
              <a:t>ESCAPE.isUp</a:t>
            </a:r>
            <a:r>
              <a:rPr lang="en-US" sz="1600" b="1" i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 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   double </a:t>
            </a:r>
            <a:r>
              <a:rPr lang="en-US" sz="1600" b="1" dirty="0">
                <a:latin typeface="Consolas" panose="020B0609020204030204" pitchFamily="49" charset="0"/>
              </a:rPr>
              <a:t>distance = </a:t>
            </a:r>
            <a:r>
              <a:rPr lang="en-US" sz="1600" b="1" i="1" dirty="0" err="1">
                <a:latin typeface="Consolas" panose="020B0609020204030204" pitchFamily="49" charset="0"/>
              </a:rPr>
              <a:t>getDistance</a:t>
            </a:r>
            <a:r>
              <a:rPr lang="en-US" sz="1600" b="1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</a:rPr>
              <a:t>   double </a:t>
            </a:r>
            <a:r>
              <a:rPr lang="en-US" sz="1600" b="1" dirty="0">
                <a:latin typeface="Consolas" panose="020B0609020204030204" pitchFamily="49" charset="0"/>
              </a:rPr>
              <a:t>speed = </a:t>
            </a:r>
            <a:r>
              <a:rPr lang="en-US" sz="1600" b="1" i="1" dirty="0" err="1">
                <a:latin typeface="Consolas" panose="020B0609020204030204" pitchFamily="49" charset="0"/>
              </a:rPr>
              <a:t>getSpeed</a:t>
            </a:r>
            <a:r>
              <a:rPr lang="en-US" sz="1600" b="1" i="1" dirty="0">
                <a:latin typeface="Consolas" panose="020B0609020204030204" pitchFamily="49" charset="0"/>
              </a:rPr>
              <a:t>(distance);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600" i="1" dirty="0">
                <a:latin typeface="Consolas" panose="020B0609020204030204" pitchFamily="49" charset="0"/>
              </a:rPr>
              <a:t> </a:t>
            </a:r>
            <a:r>
              <a:rPr lang="en-US" sz="1600" i="1" dirty="0" smtClean="0">
                <a:latin typeface="Consolas" panose="020B0609020204030204" pitchFamily="49" charset="0"/>
              </a:rPr>
              <a:t>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motorLeft.setSpeed</a:t>
            </a:r>
            <a:r>
              <a:rPr lang="en-US" sz="1600" i="1" dirty="0">
                <a:latin typeface="Consolas" panose="020B0609020204030204" pitchFamily="49" charset="0"/>
              </a:rPr>
              <a:t>((</a:t>
            </a:r>
            <a:r>
              <a:rPr lang="en-US" sz="1600" b="1" i="1" dirty="0" err="1">
                <a:latin typeface="Consolas" panose="020B0609020204030204" pitchFamily="49" charset="0"/>
              </a:rPr>
              <a:t>int</a:t>
            </a:r>
            <a:r>
              <a:rPr lang="en-US" sz="1600" b="1" i="1" dirty="0">
                <a:latin typeface="Consolas" panose="020B0609020204030204" pitchFamily="49" charset="0"/>
              </a:rPr>
              <a:t>)speed);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motorRight.setSpeed</a:t>
            </a:r>
            <a:r>
              <a:rPr lang="en-US" sz="1600" i="1" dirty="0">
                <a:latin typeface="Consolas" panose="020B0609020204030204" pitchFamily="49" charset="0"/>
              </a:rPr>
              <a:t>((</a:t>
            </a:r>
            <a:r>
              <a:rPr lang="en-US" sz="1600" b="1" i="1" dirty="0" err="1">
                <a:latin typeface="Consolas" panose="020B0609020204030204" pitchFamily="49" charset="0"/>
              </a:rPr>
              <a:t>int</a:t>
            </a:r>
            <a:r>
              <a:rPr lang="en-US" sz="1600" b="1" i="1" dirty="0">
                <a:latin typeface="Consolas" panose="020B0609020204030204" pitchFamily="49" charset="0"/>
              </a:rPr>
              <a:t>)speed);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600" i="1" dirty="0">
                <a:latin typeface="Consolas" panose="020B0609020204030204" pitchFamily="49" charset="0"/>
              </a:rPr>
              <a:t> </a:t>
            </a:r>
            <a:r>
              <a:rPr lang="en-US" sz="1600" i="1" dirty="0" smtClean="0">
                <a:latin typeface="Consolas" panose="020B0609020204030204" pitchFamily="49" charset="0"/>
              </a:rPr>
              <a:t>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motorLeft.forward</a:t>
            </a:r>
            <a:r>
              <a:rPr lang="en-US" sz="1600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i="1" dirty="0" smtClean="0">
                <a:latin typeface="Consolas" panose="020B0609020204030204" pitchFamily="49" charset="0"/>
              </a:rPr>
              <a:t>   </a:t>
            </a:r>
            <a:r>
              <a:rPr lang="en-US" sz="1600" i="1" dirty="0" err="1" smtClean="0">
                <a:latin typeface="Consolas" panose="020B0609020204030204" pitchFamily="49" charset="0"/>
              </a:rPr>
              <a:t>motorRight.forward</a:t>
            </a:r>
            <a:r>
              <a:rPr lang="en-US" sz="1600" i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464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public static double </a:t>
            </a:r>
            <a:r>
              <a:rPr lang="en-US" sz="1800" b="1" dirty="0" err="1">
                <a:latin typeface="Consolas" panose="020B0609020204030204" pitchFamily="49" charset="0"/>
              </a:rPr>
              <a:t>getSpeed</a:t>
            </a:r>
            <a:r>
              <a:rPr lang="en-US" sz="1800" b="1" dirty="0">
                <a:latin typeface="Consolas" panose="020B0609020204030204" pitchFamily="49" charset="0"/>
              </a:rPr>
              <a:t>(double distance)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if </a:t>
            </a:r>
            <a:r>
              <a:rPr lang="en-US" sz="1800" b="1" dirty="0">
                <a:latin typeface="Consolas" panose="020B0609020204030204" pitchFamily="49" charset="0"/>
              </a:rPr>
              <a:t>(distance &lt; 0.05)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  return 0.0</a:t>
            </a:r>
            <a:r>
              <a:rPr lang="en-US" sz="18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else </a:t>
            </a:r>
            <a:r>
              <a:rPr lang="en-US" sz="1800" b="1" dirty="0">
                <a:latin typeface="Consolas" panose="020B0609020204030204" pitchFamily="49" charset="0"/>
              </a:rPr>
              <a:t>if (distance &lt; </a:t>
            </a:r>
            <a:r>
              <a:rPr lang="en-US" sz="1800" b="1" dirty="0" smtClean="0">
                <a:latin typeface="Consolas" panose="020B0609020204030204" pitchFamily="49" charset="0"/>
              </a:rPr>
              <a:t>0.15)</a:t>
            </a: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   return </a:t>
            </a:r>
            <a:r>
              <a:rPr lang="en-US" sz="1800" b="1" dirty="0">
                <a:latin typeface="Consolas" panose="020B0609020204030204" pitchFamily="49" charset="0"/>
              </a:rPr>
              <a:t>3</a:t>
            </a:r>
            <a:r>
              <a:rPr lang="en-US" sz="1800" b="1" dirty="0" smtClean="0">
                <a:latin typeface="Consolas" panose="020B0609020204030204" pitchFamily="49" charset="0"/>
              </a:rPr>
              <a:t>00.0</a:t>
            </a:r>
            <a:r>
              <a:rPr lang="en-US" sz="18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else</a:t>
            </a: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  return </a:t>
            </a:r>
            <a:r>
              <a:rPr lang="en-US" sz="1800" b="1" dirty="0">
                <a:latin typeface="Consolas" panose="020B0609020204030204" pitchFamily="49" charset="0"/>
              </a:rPr>
              <a:t>6</a:t>
            </a:r>
            <a:r>
              <a:rPr lang="en-US" sz="1800" b="1" dirty="0" smtClean="0">
                <a:latin typeface="Consolas" panose="020B0609020204030204" pitchFamily="49" charset="0"/>
              </a:rPr>
              <a:t>00.0;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   }</a:t>
            </a: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Drive forward</a:t>
                </a:r>
              </a:p>
              <a:p>
                <a:pPr lvl="1"/>
                <a:r>
                  <a:rPr lang="en-US" dirty="0" smtClean="0"/>
                  <a:t>Adjust speed </a:t>
                </a:r>
                <a:r>
                  <a:rPr lang="en-US" i="1" dirty="0" smtClean="0"/>
                  <a:t>proportional</a:t>
                </a:r>
                <a:r>
                  <a:rPr lang="en-US" dirty="0" smtClean="0"/>
                  <a:t> to distance to leading car</a:t>
                </a:r>
                <a:r>
                  <a:rPr lang="en-US" dirty="0" smtClean="0"/>
                  <a:t>: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914400" lvl="2" indent="0">
                  <a:buNone/>
                </a:pPr>
                <a:r>
                  <a:rPr lang="en-US" i="1" dirty="0" smtClean="0"/>
                  <a:t>Speed = </a:t>
                </a:r>
                <a:r>
                  <a:rPr lang="en-US" i="1" dirty="0" err="1" smtClean="0"/>
                  <a:t>const</a:t>
                </a:r>
                <a:r>
                  <a:rPr lang="en-US" i="1" dirty="0" smtClean="0"/>
                  <a:t> * distance</a:t>
                </a:r>
              </a:p>
              <a:p>
                <a:pPr marL="914400" lvl="2" indent="0">
                  <a:buNone/>
                </a:pPr>
                <a:endParaRPr lang="en-US" dirty="0" smtClean="0"/>
              </a:p>
              <a:p>
                <a:pPr marL="971550" lvl="1" indent="-457200"/>
                <a:r>
                  <a:rPr lang="en-US" dirty="0" smtClean="0"/>
                  <a:t>Better proportionality function: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𝑚𝑎𝑥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                                           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𝑚𝑎𝑥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𝑚𝑖𝑛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𝑚𝑎𝑥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𝑚𝑖𝑛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≤ 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0                                                       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914400" lvl="2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25" t="-1900" b="-11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17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Time: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11300"/>
            <a:ext cx="7772400" cy="53467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w</a:t>
            </a:r>
            <a:r>
              <a:rPr lang="en-US" sz="2800" b="1" dirty="0" smtClean="0"/>
              <a:t>hile</a:t>
            </a:r>
            <a:r>
              <a:rPr lang="en-US" sz="2800" dirty="0" smtClean="0"/>
              <a:t> loops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(</a:t>
            </a:r>
            <a:r>
              <a:rPr lang="en-US" sz="1800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do this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for</a:t>
            </a:r>
            <a:r>
              <a:rPr lang="en-US" sz="2800" dirty="0" smtClean="0"/>
              <a:t> loops:</a:t>
            </a:r>
            <a:endParaRPr lang="en-US" sz="2800" dirty="0"/>
          </a:p>
          <a:p>
            <a:pPr marL="4000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for (type </a:t>
            </a:r>
            <a:r>
              <a:rPr lang="en-US" sz="1800" dirty="0" err="1" smtClean="0">
                <a:latin typeface="Consolas" panose="020B0609020204030204" pitchFamily="49" charset="0"/>
              </a:rPr>
              <a:t>var</a:t>
            </a:r>
            <a:r>
              <a:rPr lang="en-US" sz="1800" dirty="0" smtClean="0">
                <a:latin typeface="Consolas" panose="020B0609020204030204" pitchFamily="49" charset="0"/>
              </a:rPr>
              <a:t>=</a:t>
            </a:r>
            <a:r>
              <a:rPr lang="en-US" sz="1800" dirty="0" err="1" smtClean="0">
                <a:latin typeface="Consolas" panose="020B0609020204030204" pitchFamily="49" charset="0"/>
              </a:rPr>
              <a:t>init_value</a:t>
            </a:r>
            <a:r>
              <a:rPr lang="en-US" sz="1800" dirty="0" smtClean="0">
                <a:latin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1800" dirty="0" smtClean="0">
                <a:latin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</a:rPr>
              <a:t>change_var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do this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</a:rPr>
              <a:t>hile (</a:t>
            </a:r>
            <a:r>
              <a:rPr lang="en-US" sz="1800" dirty="0" err="1" smtClean="0">
                <a:latin typeface="Consolas" panose="020B0609020204030204" pitchFamily="49" charset="0"/>
              </a:rPr>
              <a:t>Button.ENTER.isUp</a:t>
            </a:r>
            <a:r>
              <a:rPr lang="en-US" sz="1800" dirty="0" smtClean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getDistance</a:t>
            </a:r>
            <a:r>
              <a:rPr lang="en-US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Delay.msDelay</a:t>
            </a:r>
            <a:r>
              <a:rPr lang="en-US" sz="1800" dirty="0" smtClean="0">
                <a:latin typeface="Consolas" panose="020B0609020204030204" pitchFamily="49" charset="0"/>
              </a:rPr>
              <a:t>(1000);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(count &lt; 4)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drive(60);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turn(90);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count = count + 1;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583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loop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 err="1" smtClean="0">
                <a:latin typeface="Consolas" panose="020B0609020204030204" pitchFamily="49" charset="0"/>
              </a:rPr>
              <a:t>nt</a:t>
            </a:r>
            <a:r>
              <a:rPr lang="en-US" sz="1800" dirty="0" smtClean="0">
                <a:latin typeface="Consolas" panose="020B06090202040302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(count &lt; 100)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1800" dirty="0" smtClean="0">
                <a:latin typeface="Consolas" panose="020B0609020204030204" pitchFamily="49" charset="0"/>
              </a:rPr>
              <a:t>(“Do not cheat in class”);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while (</a:t>
            </a:r>
            <a:r>
              <a:rPr lang="en-US" sz="1800" dirty="0" err="1" smtClean="0">
                <a:latin typeface="Consolas" panose="020B0609020204030204" pitchFamily="49" charset="0"/>
              </a:rPr>
              <a:t>Button.ENTER.isUp</a:t>
            </a:r>
            <a:r>
              <a:rPr lang="en-US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1800" dirty="0" smtClean="0">
                <a:latin typeface="Consolas" panose="020B0609020204030204" pitchFamily="49" charset="0"/>
              </a:rPr>
              <a:t>(“D=“ + </a:t>
            </a:r>
            <a:r>
              <a:rPr lang="en-US" sz="1800" dirty="0" err="1" smtClean="0">
                <a:latin typeface="Consolas" panose="020B0609020204030204" pitchFamily="49" charset="0"/>
              </a:rPr>
              <a:t>getDistance</a:t>
            </a:r>
            <a:r>
              <a:rPr lang="en-US" sz="1800" dirty="0" smtClean="0">
                <a:latin typeface="Consolas" panose="020B0609020204030204" pitchFamily="49" charset="0"/>
              </a:rPr>
              <a:t>());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Tricky </a:t>
            </a:r>
            <a:r>
              <a:rPr lang="en-US" sz="2800" dirty="0"/>
              <a:t>mistakes that are not flagged by the compiler</a:t>
            </a:r>
            <a:r>
              <a:rPr lang="en-US" sz="2800" dirty="0" smtClean="0"/>
              <a:t>. </a:t>
            </a:r>
            <a:r>
              <a:rPr lang="en-US" sz="2800" b="1" dirty="0" smtClean="0"/>
              <a:t>Run-time error</a:t>
            </a:r>
            <a:r>
              <a:rPr lang="en-US" sz="2800" dirty="0" smtClean="0"/>
              <a:t> as opposed to </a:t>
            </a:r>
            <a:r>
              <a:rPr lang="en-US" sz="2800" b="1" dirty="0" smtClean="0"/>
              <a:t>compile-time error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1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Simple </a:t>
            </a:r>
            <a:r>
              <a:rPr lang="en-US" b="1" dirty="0" smtClean="0"/>
              <a:t>if</a:t>
            </a:r>
            <a:r>
              <a:rPr lang="en-US" dirty="0" smtClean="0"/>
              <a:t> statement:</a:t>
            </a:r>
            <a:endParaRPr lang="en-US" dirty="0"/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if (</a:t>
            </a:r>
            <a:r>
              <a:rPr lang="en-US" sz="1600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// do this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statement with </a:t>
            </a:r>
            <a:r>
              <a:rPr lang="en-US" dirty="0" smtClean="0"/>
              <a:t>alternative:</a:t>
            </a:r>
            <a:endParaRPr lang="en-US" dirty="0"/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</a:rPr>
              <a:t>f (</a:t>
            </a:r>
            <a:r>
              <a:rPr lang="en-US" sz="1600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// do this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e</a:t>
            </a:r>
            <a:r>
              <a:rPr lang="en-US" sz="1600" dirty="0" smtClean="0">
                <a:latin typeface="Consolas" panose="020B0609020204030204" pitchFamily="49" charset="0"/>
              </a:rPr>
              <a:t>lse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// do that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953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f (</a:t>
            </a:r>
            <a:r>
              <a:rPr lang="en-US" sz="1800" dirty="0" err="1" smtClean="0">
                <a:latin typeface="Consolas" panose="020B0609020204030204" pitchFamily="49" charset="0"/>
              </a:rPr>
              <a:t>getDistance</a:t>
            </a:r>
            <a:r>
              <a:rPr lang="en-US" sz="1800" dirty="0" smtClean="0">
                <a:latin typeface="Consolas" panose="020B0609020204030204" pitchFamily="49" charset="0"/>
              </a:rPr>
              <a:t>() &lt; 25)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rightMotor.stop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leftMotor.stop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if (</a:t>
            </a:r>
            <a:r>
              <a:rPr lang="en-US" sz="1800" dirty="0" err="1" smtClean="0">
                <a:latin typeface="Consolas" panose="020B0609020204030204" pitchFamily="49" charset="0"/>
              </a:rPr>
              <a:t>getDistance</a:t>
            </a:r>
            <a:r>
              <a:rPr lang="en-US" sz="1800" dirty="0" smtClean="0">
                <a:latin typeface="Consolas" panose="020B0609020204030204" pitchFamily="49" charset="0"/>
              </a:rPr>
              <a:t>() &lt; 25)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rightMotor.setSpeed</a:t>
            </a:r>
            <a:r>
              <a:rPr lang="en-US" sz="1800" dirty="0" smtClean="0">
                <a:latin typeface="Consolas" panose="020B0609020204030204" pitchFamily="49" charset="0"/>
              </a:rPr>
              <a:t>(200);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leftMotor.setSpeed</a:t>
            </a:r>
            <a:r>
              <a:rPr lang="en-US" sz="1800" dirty="0" smtClean="0">
                <a:latin typeface="Consolas" panose="020B0609020204030204" pitchFamily="49" charset="0"/>
              </a:rPr>
              <a:t>(200);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rightMotor.setSpeed</a:t>
            </a:r>
            <a:r>
              <a:rPr lang="en-US" sz="1800" dirty="0" smtClean="0">
                <a:latin typeface="Consolas" panose="020B0609020204030204" pitchFamily="49" charset="0"/>
              </a:rPr>
              <a:t>(800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leftMotor.setSpeed</a:t>
            </a:r>
            <a:r>
              <a:rPr lang="en-US" sz="1800" dirty="0" smtClean="0">
                <a:latin typeface="Consolas" panose="020B0609020204030204" pitchFamily="49" charset="0"/>
              </a:rPr>
              <a:t>(800);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123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72400" cy="1206500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if (condition1_is_true)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do code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en-US" sz="1800" dirty="0" smtClean="0">
                <a:latin typeface="Consolas" panose="020B0609020204030204" pitchFamily="49" charset="0"/>
              </a:rPr>
              <a:t>lse if (condition2_is_true)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// do code 2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en-US" sz="1800" dirty="0" smtClean="0">
                <a:latin typeface="Consolas" panose="020B0609020204030204" pitchFamily="49" charset="0"/>
              </a:rPr>
              <a:t>lse if (</a:t>
            </a:r>
            <a:r>
              <a:rPr lang="en-US" sz="1800" dirty="0" err="1" smtClean="0">
                <a:latin typeface="Consolas" panose="020B0609020204030204" pitchFamily="49" charset="0"/>
              </a:rPr>
              <a:t>conditionN_is_true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// do code block N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[ else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// do optional code block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}]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getDistance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if (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 &lt; 10)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avoidObstacle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else if (</a:t>
            </a:r>
            <a:r>
              <a:rPr lang="en-US" sz="1800" dirty="0" err="1" smtClean="0">
                <a:latin typeface="Consolas" panose="020B0609020204030204" pitchFamily="49" charset="0"/>
              </a:rPr>
              <a:t>dist</a:t>
            </a:r>
            <a:r>
              <a:rPr lang="en-US" sz="1800" dirty="0" smtClean="0">
                <a:latin typeface="Consolas" panose="020B0609020204030204" pitchFamily="49" charset="0"/>
              </a:rPr>
              <a:t> &lt; 20)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slowdown();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forward();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0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 with multiple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dist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getDistance</a:t>
            </a:r>
            <a:r>
              <a:rPr lang="en-US" sz="18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if (</a:t>
            </a:r>
            <a:r>
              <a:rPr lang="en-US" sz="1800" dirty="0" err="1">
                <a:latin typeface="Consolas" panose="020B0609020204030204" pitchFamily="49" charset="0"/>
              </a:rPr>
              <a:t>dist</a:t>
            </a:r>
            <a:r>
              <a:rPr lang="en-US" sz="1800" dirty="0">
                <a:latin typeface="Consolas" panose="020B0609020204030204" pitchFamily="49" charset="0"/>
              </a:rPr>
              <a:t> &lt; </a:t>
            </a:r>
            <a:r>
              <a:rPr lang="en-US" sz="1800" dirty="0" smtClean="0">
                <a:latin typeface="Consolas" panose="020B0609020204030204" pitchFamily="49" charset="0"/>
              </a:rPr>
              <a:t>20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slowdown();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else is (</a:t>
            </a:r>
            <a:r>
              <a:rPr lang="en-US" sz="1800" dirty="0" err="1">
                <a:latin typeface="Consolas" panose="020B0609020204030204" pitchFamily="49" charset="0"/>
              </a:rPr>
              <a:t>dist</a:t>
            </a:r>
            <a:r>
              <a:rPr lang="en-US" sz="1800" dirty="0">
                <a:latin typeface="Consolas" panose="020B0609020204030204" pitchFamily="49" charset="0"/>
              </a:rPr>
              <a:t> &lt; </a:t>
            </a:r>
            <a:r>
              <a:rPr lang="en-US" sz="1800" dirty="0" smtClean="0">
                <a:latin typeface="Consolas" panose="020B0609020204030204" pitchFamily="49" charset="0"/>
              </a:rPr>
              <a:t>10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avoidObstacle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forward();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Logical mistake!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06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7923</TotalTime>
  <Words>665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Consolas</vt:lpstr>
      <vt:lpstr>Symbol</vt:lpstr>
      <vt:lpstr>Times New Roman</vt:lpstr>
      <vt:lpstr>Lock And Key</vt:lpstr>
      <vt:lpstr>Introduction to Robots and the Mind  - Proportional Controller -</vt:lpstr>
      <vt:lpstr>Last Time: Loops</vt:lpstr>
      <vt:lpstr>Loop examples</vt:lpstr>
      <vt:lpstr>Common loop problems</vt:lpstr>
      <vt:lpstr>Last Time: Conditionals</vt:lpstr>
      <vt:lpstr>Conditional examples</vt:lpstr>
      <vt:lpstr>Multiple if statement</vt:lpstr>
      <vt:lpstr>Multiple decision example</vt:lpstr>
      <vt:lpstr>Common error with multiple if</vt:lpstr>
      <vt:lpstr>Self-driving car algorithm</vt:lpstr>
      <vt:lpstr>Algorithm vs Formula</vt:lpstr>
      <vt:lpstr>Quadratic equation Algorithm</vt:lpstr>
      <vt:lpstr>Test and refine algorithm</vt:lpstr>
      <vt:lpstr>Self-driving car algorithm</vt:lpstr>
      <vt:lpstr>Refine algorithm</vt:lpstr>
      <vt:lpstr>Refine algorithm</vt:lpstr>
      <vt:lpstr>Refine Algorithm</vt:lpstr>
      <vt:lpstr>Refine algorithm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610</cp:revision>
  <dcterms:created xsi:type="dcterms:W3CDTF">1999-07-19T15:46:41Z</dcterms:created>
  <dcterms:modified xsi:type="dcterms:W3CDTF">2016-02-15T17:30:58Z</dcterms:modified>
</cp:coreProperties>
</file>