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5"/>
  </p:notesMasterIdLst>
  <p:handoutMasterIdLst>
    <p:handoutMasterId r:id="rId16"/>
  </p:handoutMasterIdLst>
  <p:sldIdLst>
    <p:sldId id="392" r:id="rId2"/>
    <p:sldId id="399" r:id="rId3"/>
    <p:sldId id="400" r:id="rId4"/>
    <p:sldId id="401" r:id="rId5"/>
    <p:sldId id="402" r:id="rId6"/>
    <p:sldId id="414" r:id="rId7"/>
    <p:sldId id="403" r:id="rId8"/>
    <p:sldId id="404" r:id="rId9"/>
    <p:sldId id="405" r:id="rId10"/>
    <p:sldId id="407" r:id="rId11"/>
    <p:sldId id="406" r:id="rId12"/>
    <p:sldId id="415" r:id="rId13"/>
    <p:sldId id="416" r:id="rId14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B2B2B2"/>
    <a:srgbClr val="C0C0C0"/>
    <a:srgbClr val="EAEAEA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44" autoAdjust="0"/>
    <p:restoredTop sz="81647" autoAdjust="0"/>
  </p:normalViewPr>
  <p:slideViewPr>
    <p:cSldViewPr>
      <p:cViewPr varScale="1">
        <p:scale>
          <a:sx n="68" d="100"/>
          <a:sy n="68" d="100"/>
        </p:scale>
        <p:origin x="708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620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694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694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CB7A76B-3D5D-4F59-A7FB-7413F21D3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55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694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5791"/>
            <a:ext cx="5046663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694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940845E7-7EC6-4D19-9410-18F2C34A0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96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7" name="Picture 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042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5543A-D5A6-4D5F-B61F-0E469DF19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9046C-1109-4EFC-BB60-28D76A08C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4F990-2BAC-4E94-B3B7-BE5936AD6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206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E36A-CCE7-4BE9-AF97-5FFA5546C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19200" y="304800"/>
            <a:ext cx="77724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53717-934F-4A9F-972D-DA13DBAA2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812AF-C036-43B7-831B-99C51CF10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310B4-AB82-412F-A35E-427026F8C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5EA56-1F2C-44CE-BAE6-10B8CACD2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7748D-C93A-40BE-8756-B92B5D7AA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BAB68-99F5-4F15-BB9A-D963D4F58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C4E15-1859-4614-A500-6F689788A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5452B-96BD-40F3-9B27-15B2E916F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0EA39-19AE-4942-A14A-2A3ACCF3C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593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9396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2058" name="Picture 5"/>
            <p:cNvPicPr>
              <a:picLocks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4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A48E8DEC-46DE-40E4-B64F-6C203E0B7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87" y="0"/>
            <a:ext cx="2652713" cy="25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¨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L-jrqN2iRw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to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b="1" dirty="0" smtClean="0"/>
              <a:t>Robots and the Mind </a:t>
            </a:r>
            <a:br>
              <a:rPr lang="en-US" b="1" dirty="0" smtClean="0"/>
            </a:br>
            <a:r>
              <a:rPr lang="en-US" sz="3200" i="1" dirty="0" smtClean="0"/>
              <a:t>- Sensors -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Bert Wachsmuth &amp; Michael Vigorito</a:t>
            </a:r>
            <a:endParaRPr lang="en-US" sz="2800" i="1" dirty="0" smtClean="0"/>
          </a:p>
          <a:p>
            <a:pPr algn="ctr"/>
            <a:r>
              <a:rPr lang="en-US" sz="2800" i="1" dirty="0" smtClean="0"/>
              <a:t>Seton Hall University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6793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Ultrasound 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EV3UltrasonicSensor</a:t>
            </a:r>
          </a:p>
          <a:p>
            <a:endParaRPr lang="en-US" sz="2400" dirty="0" smtClean="0"/>
          </a:p>
          <a:p>
            <a:r>
              <a:rPr lang="en-US" sz="2400" dirty="0" smtClean="0"/>
              <a:t>Passive or Active mode</a:t>
            </a:r>
          </a:p>
          <a:p>
            <a:r>
              <a:rPr lang="en-US" sz="2400" dirty="0"/>
              <a:t>M</a:t>
            </a:r>
            <a:r>
              <a:rPr lang="en-US" sz="2400" dirty="0" smtClean="0"/>
              <a:t>easures </a:t>
            </a:r>
            <a:r>
              <a:rPr lang="en-US" sz="2400" dirty="0"/>
              <a:t>distance to an object in front of the sensor. </a:t>
            </a:r>
            <a:r>
              <a:rPr lang="en-US" sz="2400" dirty="0"/>
              <a:t>C</a:t>
            </a:r>
            <a:r>
              <a:rPr lang="en-US" sz="2400" dirty="0" smtClean="0"/>
              <a:t>an </a:t>
            </a:r>
            <a:r>
              <a:rPr lang="en-US" sz="2400" dirty="0"/>
              <a:t>also be used to detect other (active) Ultrasonic sensors in the vicinity</a:t>
            </a:r>
            <a:endParaRPr lang="en-US" sz="2400" dirty="0" smtClean="0"/>
          </a:p>
          <a:p>
            <a:pPr lvl="1"/>
            <a:r>
              <a:rPr lang="en-US" sz="2000" dirty="0" err="1"/>
              <a:t>getDistanceMode</a:t>
            </a:r>
            <a:r>
              <a:rPr lang="en-US" sz="2000" dirty="0"/>
              <a:t>() </a:t>
            </a:r>
            <a:r>
              <a:rPr lang="en-US" sz="2000" dirty="0" smtClean="0"/>
              <a:t>Measures </a:t>
            </a:r>
            <a:r>
              <a:rPr lang="en-US" sz="2000" dirty="0"/>
              <a:t>distance to an object in front of the </a:t>
            </a:r>
            <a:r>
              <a:rPr lang="en-US" sz="2000" dirty="0" smtClean="0"/>
              <a:t>sensor in meter</a:t>
            </a:r>
          </a:p>
          <a:p>
            <a:pPr lvl="1"/>
            <a:r>
              <a:rPr lang="en-US" sz="2000" dirty="0" err="1"/>
              <a:t>getListenMode</a:t>
            </a:r>
            <a:r>
              <a:rPr lang="en-US" sz="2000" dirty="0"/>
              <a:t>() </a:t>
            </a:r>
            <a:r>
              <a:rPr lang="en-US" sz="2000" dirty="0" smtClean="0"/>
              <a:t>Listens </a:t>
            </a:r>
            <a:r>
              <a:rPr lang="en-US" sz="2000" dirty="0"/>
              <a:t>for other ultrasonic sensors	Boolean		</a:t>
            </a:r>
            <a:endParaRPr lang="en-US" sz="2000" dirty="0" smtClean="0"/>
          </a:p>
          <a:p>
            <a:endParaRPr lang="en-US" sz="2400" dirty="0"/>
          </a:p>
        </p:txBody>
      </p:sp>
      <p:pic>
        <p:nvPicPr>
          <p:cNvPr id="4098" name="Picture 2" descr="http://www.ucalgary.ca/IOSTEM/files/IOSTEM/media_crop/44/public/sensor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00" r="46286"/>
          <a:stretch/>
        </p:blipFill>
        <p:spPr bwMode="auto">
          <a:xfrm>
            <a:off x="6781800" y="761999"/>
            <a:ext cx="19812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60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Gyro 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7772400" cy="5105400"/>
          </a:xfrm>
        </p:spPr>
        <p:txBody>
          <a:bodyPr/>
          <a:lstStyle/>
          <a:p>
            <a:r>
              <a:rPr lang="en-US" sz="2400" b="1" dirty="0" smtClean="0"/>
              <a:t>EV3GyroSensor</a:t>
            </a:r>
          </a:p>
          <a:p>
            <a:endParaRPr lang="en-US" sz="2400" dirty="0"/>
          </a:p>
          <a:p>
            <a:r>
              <a:rPr lang="en-US" sz="2400" dirty="0" smtClean="0"/>
              <a:t>Passive sensor only</a:t>
            </a:r>
          </a:p>
          <a:p>
            <a:r>
              <a:rPr lang="en-US" sz="2400" dirty="0"/>
              <a:t>M</a:t>
            </a:r>
            <a:r>
              <a:rPr lang="en-US" sz="2400" dirty="0" smtClean="0"/>
              <a:t>easures </a:t>
            </a:r>
            <a:r>
              <a:rPr lang="en-US" sz="2400" dirty="0"/>
              <a:t>the sensors rotational motion and changes in its orientation</a:t>
            </a:r>
            <a:r>
              <a:rPr lang="en-US" sz="2400" dirty="0" smtClean="0"/>
              <a:t>.</a:t>
            </a:r>
          </a:p>
          <a:p>
            <a:pPr lvl="1"/>
            <a:r>
              <a:rPr lang="en-US" sz="2000" dirty="0" err="1">
                <a:latin typeface="Consolas" panose="020B0609020204030204" pitchFamily="49" charset="0"/>
              </a:rPr>
              <a:t>getAngleMode</a:t>
            </a:r>
            <a:r>
              <a:rPr lang="en-US" sz="2000" dirty="0">
                <a:latin typeface="Consolas" panose="020B0609020204030204" pitchFamily="49" charset="0"/>
              </a:rPr>
              <a:t>()</a:t>
            </a:r>
            <a:r>
              <a:rPr lang="en-US" sz="2000" dirty="0"/>
              <a:t> </a:t>
            </a:r>
            <a:r>
              <a:rPr lang="en-US" sz="2000" dirty="0" smtClean="0"/>
              <a:t>measures </a:t>
            </a:r>
            <a:r>
              <a:rPr lang="en-US" sz="2000" dirty="0"/>
              <a:t>the orientation of the </a:t>
            </a:r>
            <a:r>
              <a:rPr lang="en-US" sz="2000" dirty="0" smtClean="0"/>
              <a:t>sensor in degrees</a:t>
            </a:r>
            <a:endParaRPr lang="en-US" sz="2000" dirty="0"/>
          </a:p>
          <a:p>
            <a:pPr lvl="1"/>
            <a:r>
              <a:rPr lang="en-US" sz="2000" dirty="0" err="1">
                <a:latin typeface="Consolas" panose="020B0609020204030204" pitchFamily="49" charset="0"/>
              </a:rPr>
              <a:t>getRateMode</a:t>
            </a:r>
            <a:r>
              <a:rPr lang="en-US" sz="2000" dirty="0">
                <a:latin typeface="Consolas" panose="020B0609020204030204" pitchFamily="49" charset="0"/>
              </a:rPr>
              <a:t>()</a:t>
            </a:r>
            <a:r>
              <a:rPr lang="en-US" sz="2000" dirty="0"/>
              <a:t> </a:t>
            </a:r>
            <a:r>
              <a:rPr lang="en-US" sz="2000" dirty="0" smtClean="0"/>
              <a:t>measures </a:t>
            </a:r>
            <a:r>
              <a:rPr lang="en-US" sz="2000" dirty="0"/>
              <a:t>the angular velocity of the </a:t>
            </a:r>
            <a:r>
              <a:rPr lang="en-US" sz="2000" dirty="0" smtClean="0"/>
              <a:t>sensor in degrees/second</a:t>
            </a:r>
            <a:endParaRPr lang="en-US" sz="2000" dirty="0"/>
          </a:p>
          <a:p>
            <a:pPr lvl="1"/>
            <a:r>
              <a:rPr lang="en-US" sz="2000" dirty="0" err="1">
                <a:latin typeface="Consolas" panose="020B0609020204030204" pitchFamily="49" charset="0"/>
              </a:rPr>
              <a:t>getAngleAndRateMode</a:t>
            </a:r>
            <a:r>
              <a:rPr lang="en-US" sz="2000" dirty="0">
                <a:latin typeface="Consolas" panose="020B0609020204030204" pitchFamily="49" charset="0"/>
              </a:rPr>
              <a:t>()</a:t>
            </a:r>
            <a:r>
              <a:rPr lang="en-US" sz="2000" dirty="0"/>
              <a:t> </a:t>
            </a:r>
            <a:r>
              <a:rPr lang="en-US" sz="2000" dirty="0" smtClean="0"/>
              <a:t>measures </a:t>
            </a:r>
            <a:r>
              <a:rPr lang="en-US" sz="2000" dirty="0"/>
              <a:t>both angle and angular </a:t>
            </a:r>
            <a:r>
              <a:rPr lang="en-US" sz="2000" dirty="0" smtClean="0"/>
              <a:t>velocity in degrees and degrees/second</a:t>
            </a:r>
            <a:endParaRPr lang="en-US" sz="2000" dirty="0"/>
          </a:p>
          <a:p>
            <a:r>
              <a:rPr lang="en-US" sz="2400" dirty="0">
                <a:latin typeface="Consolas" panose="020B0609020204030204" pitchFamily="49" charset="0"/>
              </a:rPr>
              <a:t>r</a:t>
            </a:r>
            <a:r>
              <a:rPr lang="en-US" sz="2400" dirty="0" smtClean="0">
                <a:latin typeface="Consolas" panose="020B0609020204030204" pitchFamily="49" charset="0"/>
              </a:rPr>
              <a:t>eset()</a:t>
            </a:r>
            <a:r>
              <a:rPr lang="en-US" sz="2400" dirty="0" smtClean="0"/>
              <a:t> </a:t>
            </a:r>
            <a:r>
              <a:rPr lang="en-US" sz="2400" dirty="0"/>
              <a:t>R</a:t>
            </a:r>
            <a:r>
              <a:rPr lang="en-US" sz="2400" dirty="0" smtClean="0"/>
              <a:t>ecalibrate </a:t>
            </a:r>
            <a:r>
              <a:rPr lang="en-US" sz="2400" dirty="0"/>
              <a:t>the sensor and to reset accumulated angle to zero. Keep the sensor motionless during a reset</a:t>
            </a:r>
            <a:r>
              <a:rPr lang="en-US" sz="2400" dirty="0" smtClean="0"/>
              <a:t>.</a:t>
            </a:r>
          </a:p>
        </p:txBody>
      </p:sp>
      <p:pic>
        <p:nvPicPr>
          <p:cNvPr id="3074" name="Picture 2" descr="http://www.ucalgary.ca/IOSTEM/files/IOSTEM/media_crop/44/public/sensor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72"/>
          <a:stretch/>
        </p:blipFill>
        <p:spPr bwMode="auto">
          <a:xfrm>
            <a:off x="7162800" y="761999"/>
            <a:ext cx="15621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28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each sensor</a:t>
            </a:r>
          </a:p>
          <a:p>
            <a:r>
              <a:rPr lang="en-US" dirty="0" smtClean="0"/>
              <a:t>Define field of type “EV3 sensor name”</a:t>
            </a:r>
          </a:p>
          <a:p>
            <a:r>
              <a:rPr lang="en-US" dirty="0" smtClean="0"/>
              <a:t>Define field of type </a:t>
            </a:r>
            <a:r>
              <a:rPr lang="en-US" dirty="0" err="1" smtClean="0"/>
              <a:t>SensorProvider</a:t>
            </a:r>
            <a:r>
              <a:rPr lang="en-US" dirty="0" smtClean="0"/>
              <a:t> and initialize to the desired sensor mode</a:t>
            </a:r>
            <a:endParaRPr lang="en-US" dirty="0" smtClean="0"/>
          </a:p>
          <a:p>
            <a:r>
              <a:rPr lang="en-US" dirty="0" smtClean="0"/>
              <a:t>Define field </a:t>
            </a:r>
            <a:r>
              <a:rPr lang="en-US" dirty="0" err="1" smtClean="0"/>
              <a:t>sensorData</a:t>
            </a:r>
            <a:r>
              <a:rPr lang="en-US" dirty="0" smtClean="0"/>
              <a:t> </a:t>
            </a:r>
            <a:r>
              <a:rPr lang="en-US" dirty="0" smtClean="0"/>
              <a:t>of type float</a:t>
            </a:r>
            <a:r>
              <a:rPr lang="en-US" dirty="0" smtClean="0"/>
              <a:t>[] to store the data sensed </a:t>
            </a:r>
            <a:r>
              <a:rPr lang="en-US" dirty="0" smtClean="0"/>
              <a:t>b</a:t>
            </a:r>
            <a:r>
              <a:rPr lang="en-US" dirty="0" smtClean="0"/>
              <a:t>y sensor </a:t>
            </a:r>
            <a:endParaRPr lang="en-US" dirty="0" smtClean="0"/>
          </a:p>
          <a:p>
            <a:r>
              <a:rPr lang="en-US" dirty="0" smtClean="0"/>
              <a:t>Define </a:t>
            </a:r>
            <a:r>
              <a:rPr lang="en-US" dirty="0" smtClean="0"/>
              <a:t>a method to </a:t>
            </a:r>
            <a:r>
              <a:rPr lang="en-US" dirty="0" smtClean="0"/>
              <a:t>query the sensor and return the sensor </a:t>
            </a:r>
            <a:r>
              <a:rPr lang="en-US" dirty="0" smtClean="0"/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52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private static EV3UltrasonicSensor </a:t>
            </a:r>
            <a:r>
              <a:rPr lang="en-US" sz="2000" b="1" dirty="0" err="1">
                <a:latin typeface="Consolas" panose="020B0609020204030204" pitchFamily="49" charset="0"/>
              </a:rPr>
              <a:t>distanceSensor</a:t>
            </a:r>
            <a:r>
              <a:rPr lang="en-US" sz="2000" b="1" dirty="0">
                <a:latin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</a:rPr>
              <a:t>=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</a:rPr>
              <a:t>            new </a:t>
            </a:r>
            <a:r>
              <a:rPr lang="en-US" sz="2000" b="1" dirty="0">
                <a:latin typeface="Consolas" panose="020B0609020204030204" pitchFamily="49" charset="0"/>
              </a:rPr>
              <a:t>EV3UltrasonicSensor(SensorPort.S1);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private static </a:t>
            </a:r>
            <a:r>
              <a:rPr lang="en-US" sz="2000" b="1" dirty="0" err="1">
                <a:latin typeface="Consolas" panose="020B0609020204030204" pitchFamily="49" charset="0"/>
              </a:rPr>
              <a:t>SampleProvider</a:t>
            </a:r>
            <a:r>
              <a:rPr lang="en-US" sz="2000" b="1" dirty="0"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</a:rPr>
              <a:t>distanceProvider</a:t>
            </a:r>
            <a:r>
              <a:rPr lang="en-US" sz="2000" b="1" dirty="0">
                <a:latin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</a:rPr>
              <a:t>=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</a:rPr>
              <a:t>            </a:t>
            </a:r>
            <a:r>
              <a:rPr lang="en-US" sz="2000" b="1" dirty="0" err="1" smtClean="0">
                <a:latin typeface="Consolas" panose="020B0609020204030204" pitchFamily="49" charset="0"/>
              </a:rPr>
              <a:t>distanceSensor.getDistanceMode</a:t>
            </a:r>
            <a:r>
              <a:rPr lang="en-US" sz="2000" b="1" dirty="0" smtClean="0">
                <a:latin typeface="Consolas" panose="020B0609020204030204" pitchFamily="49" charset="0"/>
              </a:rPr>
              <a:t>();</a:t>
            </a:r>
            <a:endParaRPr lang="en-US" sz="20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private static float[] </a:t>
            </a:r>
            <a:r>
              <a:rPr lang="en-US" sz="2000" b="1" dirty="0" err="1">
                <a:latin typeface="Consolas" panose="020B0609020204030204" pitchFamily="49" charset="0"/>
              </a:rPr>
              <a:t>distanceSample</a:t>
            </a:r>
            <a:r>
              <a:rPr lang="en-US" sz="2000" b="1" dirty="0">
                <a:latin typeface="Consolas" panose="020B0609020204030204" pitchFamily="49" charset="0"/>
              </a:rPr>
              <a:t> = </a:t>
            </a:r>
            <a:endParaRPr lang="en-US" sz="2000" b="1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</a:rPr>
              <a:t>            new </a:t>
            </a:r>
            <a:r>
              <a:rPr lang="en-US" sz="2000" b="1" dirty="0">
                <a:latin typeface="Consolas" panose="020B0609020204030204" pitchFamily="49" charset="0"/>
              </a:rPr>
              <a:t>float[</a:t>
            </a:r>
            <a:r>
              <a:rPr lang="en-US" sz="2000" b="1" dirty="0" err="1">
                <a:latin typeface="Consolas" panose="020B0609020204030204" pitchFamily="49" charset="0"/>
              </a:rPr>
              <a:t>distanceProvider.sampleSize</a:t>
            </a:r>
            <a:r>
              <a:rPr lang="en-US" sz="2000" b="1" dirty="0">
                <a:latin typeface="Consolas" panose="020B0609020204030204" pitchFamily="49" charset="0"/>
              </a:rPr>
              <a:t>()];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public static double </a:t>
            </a:r>
            <a:r>
              <a:rPr lang="en-US" sz="2000" b="1" dirty="0" err="1">
                <a:latin typeface="Consolas" panose="020B0609020204030204" pitchFamily="49" charset="0"/>
              </a:rPr>
              <a:t>getDistance</a:t>
            </a:r>
            <a:r>
              <a:rPr lang="en-US" sz="2000" b="1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</a:t>
            </a:r>
            <a:r>
              <a:rPr lang="en-US" sz="2000" dirty="0" err="1" smtClean="0">
                <a:latin typeface="Consolas" panose="020B0609020204030204" pitchFamily="49" charset="0"/>
              </a:rPr>
              <a:t>distanceProvider.fetchSample</a:t>
            </a:r>
            <a:r>
              <a:rPr lang="en-US" sz="2000" dirty="0" smtClean="0">
                <a:latin typeface="Consolas" panose="020B0609020204030204" pitchFamily="49" charset="0"/>
              </a:rPr>
              <a:t>(</a:t>
            </a:r>
            <a:r>
              <a:rPr lang="en-US" sz="2000" dirty="0" err="1" smtClean="0">
                <a:latin typeface="Consolas" panose="020B0609020204030204" pitchFamily="49" charset="0"/>
              </a:rPr>
              <a:t>distanceSample</a:t>
            </a:r>
            <a:r>
              <a:rPr lang="en-US" sz="2000" dirty="0">
                <a:latin typeface="Consolas" panose="020B0609020204030204" pitchFamily="49" charset="0"/>
              </a:rPr>
              <a:t>, 0);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 panose="020B0609020204030204" pitchFamily="49" charset="0"/>
              </a:rPr>
              <a:t>	return </a:t>
            </a:r>
            <a:r>
              <a:rPr lang="en-US" sz="2000" b="1" dirty="0" err="1">
                <a:latin typeface="Consolas" panose="020B0609020204030204" pitchFamily="49" charset="0"/>
              </a:rPr>
              <a:t>distanceSample</a:t>
            </a:r>
            <a:r>
              <a:rPr lang="en-US" sz="2000" b="1" dirty="0">
                <a:latin typeface="Consolas" panose="020B0609020204030204" pitchFamily="49" charset="0"/>
              </a:rPr>
              <a:t>[0];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63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Sensors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772400" cy="5562600"/>
          </a:xfrm>
        </p:spPr>
        <p:txBody>
          <a:bodyPr/>
          <a:lstStyle/>
          <a:p>
            <a:r>
              <a:rPr lang="en-US" sz="2800" dirty="0" smtClean="0"/>
              <a:t>Motors are connected to output ports and provide a means for a robot to act</a:t>
            </a:r>
          </a:p>
          <a:p>
            <a:r>
              <a:rPr lang="en-US" sz="2800" dirty="0" smtClean="0"/>
              <a:t>Sensors are connected to input port and provide a means for a robot to experience its surroundings</a:t>
            </a:r>
          </a:p>
          <a:p>
            <a:r>
              <a:rPr lang="en-US" sz="2800" dirty="0" smtClean="0"/>
              <a:t>Robot sensors could emulate human senses or they could pick up other data </a:t>
            </a:r>
            <a:r>
              <a:rPr lang="en-US" sz="2800" dirty="0" smtClean="0"/>
              <a:t>(e.g. Geiger </a:t>
            </a:r>
            <a:r>
              <a:rPr lang="en-US" sz="2800" dirty="0" smtClean="0"/>
              <a:t>counter, metal detector, IR sensor, etc.)</a:t>
            </a:r>
          </a:p>
          <a:p>
            <a:r>
              <a:rPr lang="en-US" sz="2800" dirty="0" smtClean="0"/>
              <a:t>Robot sensors could be </a:t>
            </a:r>
            <a:r>
              <a:rPr lang="en-US" sz="2800" dirty="0" smtClean="0"/>
              <a:t>many times </a:t>
            </a:r>
            <a:r>
              <a:rPr lang="en-US" sz="2800" dirty="0" smtClean="0"/>
              <a:t>more sensitive than human senses, but humans </a:t>
            </a:r>
            <a:r>
              <a:rPr lang="en-US" sz="2800" dirty="0" smtClean="0"/>
              <a:t>often   have </a:t>
            </a:r>
            <a:r>
              <a:rPr lang="en-US" sz="2800" dirty="0" smtClean="0"/>
              <a:t>superior ability to process sensor results (e.g. night vision cameras are better at creating an image at night, but humans are </a:t>
            </a:r>
            <a:r>
              <a:rPr lang="en-US" sz="2800" dirty="0" smtClean="0"/>
              <a:t>better </a:t>
            </a:r>
            <a:r>
              <a:rPr lang="en-US" sz="2800" dirty="0" smtClean="0"/>
              <a:t>interpreting it).</a:t>
            </a:r>
          </a:p>
        </p:txBody>
      </p:sp>
    </p:spTree>
    <p:extLst>
      <p:ext uri="{BB962C8B-B14F-4D97-AF65-F5344CB8AC3E}">
        <p14:creationId xmlns:p14="http://schemas.microsoft.com/office/powerpoint/2010/main" val="12280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Loop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772400" cy="4876800"/>
          </a:xfrm>
        </p:spPr>
        <p:txBody>
          <a:bodyPr/>
          <a:lstStyle/>
          <a:p>
            <a:pPr marL="514350" indent="-457200"/>
            <a:r>
              <a:rPr lang="en-US" dirty="0" smtClean="0"/>
              <a:t>Controls a system using only the current </a:t>
            </a:r>
            <a:r>
              <a:rPr lang="en-US" i="1" dirty="0" smtClean="0"/>
              <a:t>state</a:t>
            </a:r>
            <a:r>
              <a:rPr lang="en-US" dirty="0" smtClean="0"/>
              <a:t> and its </a:t>
            </a:r>
            <a:r>
              <a:rPr lang="en-US" i="1" dirty="0" smtClean="0"/>
              <a:t>model</a:t>
            </a:r>
            <a:r>
              <a:rPr lang="en-US" dirty="0" smtClean="0"/>
              <a:t> of the </a:t>
            </a:r>
            <a:r>
              <a:rPr lang="en-US" dirty="0" smtClean="0"/>
              <a:t>system</a:t>
            </a:r>
          </a:p>
          <a:p>
            <a:pPr marL="914400" lvl="1" indent="-457200"/>
            <a:r>
              <a:rPr lang="en-US" dirty="0" smtClean="0"/>
              <a:t>The </a:t>
            </a:r>
            <a:r>
              <a:rPr lang="en-US" b="1" i="1" dirty="0" smtClean="0"/>
              <a:t>state of a robot </a:t>
            </a:r>
            <a:r>
              <a:rPr lang="en-US" dirty="0" smtClean="0"/>
              <a:t>refers to the current value of all fields</a:t>
            </a:r>
            <a:endParaRPr lang="en-US" dirty="0" smtClean="0"/>
          </a:p>
          <a:p>
            <a:pPr marL="514350" indent="-457200"/>
            <a:r>
              <a:rPr lang="en-US" dirty="0" smtClean="0"/>
              <a:t>For well-defined systems where the relationship between input and the resultant state can be modeled by a mathematical formula</a:t>
            </a:r>
          </a:p>
          <a:p>
            <a:pPr marL="514350" indent="-457200"/>
            <a:r>
              <a:rPr lang="en-US" dirty="0" smtClean="0"/>
              <a:t>Cheap and (relatively) easy to implement</a:t>
            </a:r>
          </a:p>
          <a:p>
            <a:pPr marL="514350" indent="-457200"/>
            <a:r>
              <a:rPr lang="en-US" dirty="0" smtClean="0"/>
              <a:t>Requires few or no sensors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72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Loop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772400" cy="4876800"/>
          </a:xfrm>
        </p:spPr>
        <p:txBody>
          <a:bodyPr/>
          <a:lstStyle/>
          <a:p>
            <a:pPr marL="395288" indent="-338138"/>
            <a:r>
              <a:rPr lang="en-US" sz="2800" dirty="0"/>
              <a:t>A program with a </a:t>
            </a:r>
            <a:r>
              <a:rPr lang="en-US" sz="2800" i="1" dirty="0"/>
              <a:t>feedback loop</a:t>
            </a:r>
            <a:r>
              <a:rPr lang="en-US" sz="2800" dirty="0"/>
              <a:t> that measures differences between actual and desired state and takes corrective action if </a:t>
            </a:r>
            <a:r>
              <a:rPr lang="en-US" sz="2800" dirty="0" smtClean="0"/>
              <a:t>necessary</a:t>
            </a:r>
            <a:endParaRPr lang="en-US" sz="2800" dirty="0"/>
          </a:p>
          <a:p>
            <a:pPr marL="395288" indent="-338138"/>
            <a:r>
              <a:rPr lang="en-US" sz="2800" dirty="0"/>
              <a:t>Involves one or more sensors to measure differences from desired goal</a:t>
            </a:r>
          </a:p>
          <a:p>
            <a:pPr marL="395288" indent="-338138"/>
            <a:r>
              <a:rPr lang="en-US" sz="2800" dirty="0"/>
              <a:t>Measured differences are used to modify actuators to move robot state closer to goal</a:t>
            </a:r>
          </a:p>
          <a:p>
            <a:pPr marL="395288" indent="-338138"/>
            <a:r>
              <a:rPr lang="en-US" sz="2800" dirty="0"/>
              <a:t>More sophisticated algorithms</a:t>
            </a:r>
          </a:p>
          <a:p>
            <a:pPr marL="395288" indent="-338138"/>
            <a:r>
              <a:rPr lang="en-US" sz="2800" dirty="0"/>
              <a:t>More expensive</a:t>
            </a:r>
          </a:p>
        </p:txBody>
      </p:sp>
    </p:spTree>
    <p:extLst>
      <p:ext uri="{BB962C8B-B14F-4D97-AF65-F5344CB8AC3E}">
        <p14:creationId xmlns:p14="http://schemas.microsoft.com/office/powerpoint/2010/main" val="163811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or Closed Loop?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772400" cy="5029200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i="1" dirty="0"/>
              <a:t>irrigation sprinkler </a:t>
            </a:r>
            <a:r>
              <a:rPr lang="en-US" dirty="0" smtClean="0"/>
              <a:t>system </a:t>
            </a:r>
            <a:r>
              <a:rPr lang="en-US" dirty="0"/>
              <a:t>programmed to turn on at set </a:t>
            </a:r>
            <a:r>
              <a:rPr lang="en-US" dirty="0" smtClean="0"/>
              <a:t>times</a:t>
            </a:r>
          </a:p>
          <a:p>
            <a:r>
              <a:rPr lang="en-US" i="1" dirty="0" smtClean="0"/>
              <a:t>Irrigation  system </a:t>
            </a:r>
            <a:r>
              <a:rPr lang="en-US" dirty="0" smtClean="0"/>
              <a:t>with a </a:t>
            </a:r>
            <a:r>
              <a:rPr lang="en-US" i="1" dirty="0" smtClean="0"/>
              <a:t>moisture sensor</a:t>
            </a:r>
          </a:p>
          <a:p>
            <a:r>
              <a:rPr lang="en-US" i="1" dirty="0" smtClean="0"/>
              <a:t>Washing machine </a:t>
            </a:r>
            <a:r>
              <a:rPr lang="en-US" dirty="0" smtClean="0"/>
              <a:t>where length </a:t>
            </a:r>
            <a:r>
              <a:rPr lang="en-US" dirty="0"/>
              <a:t>of </a:t>
            </a:r>
            <a:r>
              <a:rPr lang="en-US" dirty="0" smtClean="0"/>
              <a:t>wash cycle depends </a:t>
            </a:r>
            <a:r>
              <a:rPr lang="en-US" dirty="0"/>
              <a:t>on the judgment and estimation of the human </a:t>
            </a:r>
            <a:r>
              <a:rPr lang="en-US" dirty="0" smtClean="0"/>
              <a:t>operator</a:t>
            </a:r>
          </a:p>
          <a:p>
            <a:r>
              <a:rPr lang="en-US" i="1" dirty="0" smtClean="0"/>
              <a:t>Washing machine</a:t>
            </a:r>
            <a:r>
              <a:rPr lang="en-US" dirty="0" smtClean="0"/>
              <a:t> with </a:t>
            </a:r>
            <a:r>
              <a:rPr lang="en-US" i="1" dirty="0" smtClean="0"/>
              <a:t>dirt sensor</a:t>
            </a:r>
          </a:p>
          <a:p>
            <a:r>
              <a:rPr lang="en-US" dirty="0" smtClean="0"/>
              <a:t>Open or Closed: </a:t>
            </a:r>
            <a:r>
              <a:rPr lang="en-US" i="1" dirty="0" smtClean="0"/>
              <a:t>a conveyor belt system </a:t>
            </a:r>
            <a:r>
              <a:rPr lang="en-US" i="1" dirty="0"/>
              <a:t>that is required to travel at a constant </a:t>
            </a:r>
            <a:r>
              <a:rPr lang="en-US" i="1" dirty="0" smtClean="0"/>
              <a:t>speed?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5990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or Closed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our “Geometric Figure” program open or closed loop?</a:t>
            </a:r>
          </a:p>
          <a:p>
            <a:r>
              <a:rPr lang="en-US" dirty="0" smtClean="0"/>
              <a:t>What sensor(s) would we need to improve our program and turn it into a closed loop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61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Passive sensor</a:t>
            </a:r>
            <a:r>
              <a:rPr lang="en-US" dirty="0" smtClean="0"/>
              <a:t>: measures some parameter without impacting on its environment</a:t>
            </a:r>
          </a:p>
          <a:p>
            <a:r>
              <a:rPr lang="en-US" b="1" dirty="0" smtClean="0"/>
              <a:t>Active sensor</a:t>
            </a:r>
            <a:r>
              <a:rPr lang="en-US" dirty="0" smtClean="0"/>
              <a:t>: influences its environment and measures the resulting impact</a:t>
            </a:r>
          </a:p>
          <a:p>
            <a:r>
              <a:rPr lang="en-US" dirty="0" smtClean="0"/>
              <a:t>Active sensors are more sensitive but they change their environment</a:t>
            </a:r>
          </a:p>
          <a:p>
            <a:r>
              <a:rPr lang="en-US" dirty="0" smtClean="0"/>
              <a:t>Active sensors are bad </a:t>
            </a:r>
            <a:br>
              <a:rPr lang="en-US" dirty="0" smtClean="0"/>
            </a:br>
            <a:r>
              <a:rPr lang="en-US" dirty="0" smtClean="0"/>
              <a:t>for stealth mode</a:t>
            </a:r>
            <a:endParaRPr lang="en-US" dirty="0"/>
          </a:p>
        </p:txBody>
      </p:sp>
      <p:pic>
        <p:nvPicPr>
          <p:cNvPr id="5" name="dL-jrqN2iRw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715000" y="4914900"/>
            <a:ext cx="304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49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7" fill="remove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Touch 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EV3TouchSensor</a:t>
            </a:r>
          </a:p>
          <a:p>
            <a:endParaRPr lang="en-US" sz="2800" dirty="0"/>
          </a:p>
          <a:p>
            <a:r>
              <a:rPr lang="en-US" sz="2800" dirty="0" smtClean="0"/>
              <a:t>Passive sensor</a:t>
            </a:r>
          </a:p>
          <a:p>
            <a:r>
              <a:rPr lang="en-US" sz="2800" dirty="0" smtClean="0"/>
              <a:t>Registers if red portion of the </a:t>
            </a:r>
            <a:r>
              <a:rPr lang="en-US" sz="2800" dirty="0" smtClean="0"/>
              <a:t>sensor is pushed in or not</a:t>
            </a:r>
          </a:p>
          <a:p>
            <a:r>
              <a:rPr lang="en-US" sz="2800" dirty="0" smtClean="0"/>
              <a:t>Only registers “touch” or “no touch”, not intensity</a:t>
            </a:r>
          </a:p>
          <a:p>
            <a:pPr lvl="1"/>
            <a:r>
              <a:rPr lang="en-US" sz="2400" dirty="0" err="1" smtClean="0">
                <a:latin typeface="Consolas" panose="020B0609020204030204" pitchFamily="49" charset="0"/>
              </a:rPr>
              <a:t>getTouchMode</a:t>
            </a:r>
            <a:r>
              <a:rPr lang="en-US" sz="2400" dirty="0" smtClean="0">
                <a:latin typeface="Consolas" panose="020B0609020204030204" pitchFamily="49" charset="0"/>
              </a:rPr>
              <a:t>()</a:t>
            </a:r>
            <a:r>
              <a:rPr lang="en-US" sz="2400" dirty="0" smtClean="0"/>
              <a:t> only mode</a:t>
            </a:r>
            <a:r>
              <a:rPr lang="en-US" sz="2400" dirty="0"/>
              <a:t> </a:t>
            </a:r>
            <a:r>
              <a:rPr lang="en-US" sz="2400" dirty="0" smtClean="0"/>
              <a:t>available</a:t>
            </a:r>
            <a:endParaRPr lang="en-US" sz="2400" dirty="0" smtClean="0"/>
          </a:p>
        </p:txBody>
      </p:sp>
      <p:pic>
        <p:nvPicPr>
          <p:cNvPr id="1026" name="Picture 2" descr="http://www.ucalgary.ca/IOSTEM/files/IOSTEM/media_crop/44/public/sensor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00"/>
          <a:stretch/>
        </p:blipFill>
        <p:spPr bwMode="auto">
          <a:xfrm>
            <a:off x="7239000" y="761999"/>
            <a:ext cx="16002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21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772400" cy="5029200"/>
          </a:xfrm>
        </p:spPr>
        <p:txBody>
          <a:bodyPr/>
          <a:lstStyle/>
          <a:p>
            <a:r>
              <a:rPr lang="en-US" sz="2400" b="1" dirty="0" smtClean="0"/>
              <a:t>EV3ColorSensor</a:t>
            </a:r>
          </a:p>
          <a:p>
            <a:endParaRPr lang="en-US" sz="2400" dirty="0"/>
          </a:p>
          <a:p>
            <a:r>
              <a:rPr lang="en-US" sz="2400" dirty="0" smtClean="0"/>
              <a:t>Passive or active mode</a:t>
            </a:r>
          </a:p>
          <a:p>
            <a:r>
              <a:rPr lang="en-US" sz="2400" dirty="0" smtClean="0"/>
              <a:t>Can detect eight </a:t>
            </a:r>
            <a:r>
              <a:rPr lang="en-US" sz="2400" dirty="0"/>
              <a:t>different colors. </a:t>
            </a:r>
            <a:r>
              <a:rPr lang="en-US" sz="2400" dirty="0" smtClean="0"/>
              <a:t>Can </a:t>
            </a:r>
            <a:r>
              <a:rPr lang="en-US" sz="2400" dirty="0"/>
              <a:t>also serves as a light sensor by detecting light </a:t>
            </a:r>
            <a:r>
              <a:rPr lang="en-US" sz="2400" dirty="0" smtClean="0"/>
              <a:t>intensities</a:t>
            </a:r>
          </a:p>
          <a:p>
            <a:pPr lvl="1"/>
            <a:r>
              <a:rPr lang="en-US" sz="2000" dirty="0" err="1" smtClean="0">
                <a:latin typeface="Consolas" panose="020B0609020204030204" pitchFamily="49" charset="0"/>
              </a:rPr>
              <a:t>getColorIDMode</a:t>
            </a:r>
            <a:r>
              <a:rPr lang="en-US" sz="2000" dirty="0" smtClean="0">
                <a:latin typeface="Consolas" panose="020B0609020204030204" pitchFamily="49" charset="0"/>
              </a:rPr>
              <a:t>()</a:t>
            </a:r>
            <a:r>
              <a:rPr lang="en-US" sz="2000" dirty="0" smtClean="0"/>
              <a:t> m</a:t>
            </a:r>
            <a:r>
              <a:rPr lang="en-US" sz="2000" dirty="0" smtClean="0"/>
              <a:t>easures </a:t>
            </a:r>
            <a:r>
              <a:rPr lang="en-US" sz="2000" dirty="0"/>
              <a:t>the color ID of a </a:t>
            </a:r>
            <a:r>
              <a:rPr lang="en-US" sz="2000" dirty="0" smtClean="0"/>
              <a:t>surface</a:t>
            </a:r>
            <a:endParaRPr lang="en-US" sz="2000" dirty="0" smtClean="0"/>
          </a:p>
          <a:p>
            <a:pPr lvl="1"/>
            <a:r>
              <a:rPr lang="en-US" sz="2000" dirty="0" err="1" smtClean="0">
                <a:latin typeface="Consolas" panose="020B0609020204030204" pitchFamily="49" charset="0"/>
              </a:rPr>
              <a:t>getRedMode</a:t>
            </a:r>
            <a:r>
              <a:rPr lang="en-US" sz="2000" dirty="0" smtClean="0">
                <a:latin typeface="Consolas" panose="020B0609020204030204" pitchFamily="49" charset="0"/>
              </a:rPr>
              <a:t>()</a:t>
            </a:r>
            <a:r>
              <a:rPr lang="en-US" sz="2000" dirty="0" smtClean="0"/>
              <a:t> </a:t>
            </a:r>
            <a:r>
              <a:rPr lang="en-US" sz="2000" dirty="0"/>
              <a:t>m</a:t>
            </a:r>
            <a:r>
              <a:rPr lang="en-US" sz="2000" dirty="0" smtClean="0"/>
              <a:t>easures </a:t>
            </a:r>
            <a:r>
              <a:rPr lang="en-US" sz="2000" dirty="0"/>
              <a:t>the level of reflected light from the sensors RED LED.</a:t>
            </a:r>
            <a:endParaRPr lang="en-US" sz="2000" dirty="0" smtClean="0"/>
          </a:p>
          <a:p>
            <a:pPr lvl="1"/>
            <a:r>
              <a:rPr lang="en-US" sz="2000" dirty="0" err="1" smtClean="0">
                <a:latin typeface="Consolas" panose="020B0609020204030204" pitchFamily="49" charset="0"/>
              </a:rPr>
              <a:t>getRGBMode</a:t>
            </a:r>
            <a:r>
              <a:rPr lang="en-US" sz="2000" dirty="0" smtClean="0">
                <a:latin typeface="Consolas" panose="020B0609020204030204" pitchFamily="49" charset="0"/>
              </a:rPr>
              <a:t>()</a:t>
            </a:r>
            <a:r>
              <a:rPr lang="en-US" sz="2000" dirty="0" smtClean="0"/>
              <a:t> m</a:t>
            </a:r>
            <a:r>
              <a:rPr lang="en-US" sz="2000" dirty="0" smtClean="0"/>
              <a:t>easures </a:t>
            </a:r>
            <a:r>
              <a:rPr lang="en-US" sz="2000" dirty="0"/>
              <a:t>the level of red, green and blue light when illuminated by a white light source.</a:t>
            </a:r>
            <a:endParaRPr lang="en-US" sz="2000" dirty="0" smtClean="0"/>
          </a:p>
          <a:p>
            <a:pPr lvl="1"/>
            <a:r>
              <a:rPr lang="en-US" sz="2000" dirty="0" err="1" smtClean="0">
                <a:latin typeface="Consolas" panose="020B0609020204030204" pitchFamily="49" charset="0"/>
              </a:rPr>
              <a:t>getAmbientMode</a:t>
            </a:r>
            <a:r>
              <a:rPr lang="en-US" sz="2000" dirty="0" smtClean="0">
                <a:latin typeface="Consolas" panose="020B0609020204030204" pitchFamily="49" charset="0"/>
              </a:rPr>
              <a:t>()</a:t>
            </a:r>
            <a:r>
              <a:rPr lang="en-US" sz="2000" dirty="0" smtClean="0"/>
              <a:t> measures </a:t>
            </a:r>
            <a:r>
              <a:rPr lang="en-US" sz="2000" dirty="0"/>
              <a:t>the level of ambient light while the sensors lights are </a:t>
            </a:r>
            <a:r>
              <a:rPr lang="en-US" sz="2000" dirty="0" smtClean="0"/>
              <a:t>off.</a:t>
            </a:r>
            <a:endParaRPr lang="en-US" sz="2000" dirty="0"/>
          </a:p>
          <a:p>
            <a:r>
              <a:rPr lang="en-US" sz="2400" dirty="0" err="1" smtClean="0"/>
              <a:t>setFloodlight</a:t>
            </a:r>
            <a:r>
              <a:rPr lang="en-US" sz="2400" dirty="0" smtClean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colorID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2050" name="Picture 2" descr="http://www.ucalgary.ca/IOSTEM/files/IOSTEM/media_crop/44/public/sensor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71" r="21143"/>
          <a:stretch/>
        </p:blipFill>
        <p:spPr bwMode="auto">
          <a:xfrm>
            <a:off x="7010400" y="761999"/>
            <a:ext cx="1752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43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Lock And Key">
  <a:themeElements>
    <a:clrScheme name="Lock And Key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Lock And Ke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ock And Key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7268</TotalTime>
  <Words>694</Words>
  <Application>Microsoft Office PowerPoint</Application>
  <PresentationFormat>On-screen Show (4:3)</PresentationFormat>
  <Paragraphs>87</Paragraphs>
  <Slides>13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Consolas</vt:lpstr>
      <vt:lpstr>Symbol</vt:lpstr>
      <vt:lpstr>Times New Roman</vt:lpstr>
      <vt:lpstr>Lock And Key</vt:lpstr>
      <vt:lpstr>Introduction to Robots and the Mind  - Sensors -</vt:lpstr>
      <vt:lpstr>Working with Sensors</vt:lpstr>
      <vt:lpstr>Open Loop Control</vt:lpstr>
      <vt:lpstr>Closed Loop Program</vt:lpstr>
      <vt:lpstr>Open or Closed Loop?</vt:lpstr>
      <vt:lpstr>Open or Closed Loop</vt:lpstr>
      <vt:lpstr>Sensors</vt:lpstr>
      <vt:lpstr>Touch Sensor</vt:lpstr>
      <vt:lpstr>Color Sensor</vt:lpstr>
      <vt:lpstr>Ultrasound Sensor</vt:lpstr>
      <vt:lpstr>Gyro Sensor</vt:lpstr>
      <vt:lpstr>Sensor Framework</vt:lpstr>
      <vt:lpstr>Example</vt:lpstr>
    </vt:vector>
  </TitlesOfParts>
  <Company>St. John's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6:  Learning</dc:title>
  <dc:creator>abcd</dc:creator>
  <cp:lastModifiedBy>Bert Wachsmuth</cp:lastModifiedBy>
  <cp:revision>544</cp:revision>
  <dcterms:created xsi:type="dcterms:W3CDTF">1999-07-19T15:46:41Z</dcterms:created>
  <dcterms:modified xsi:type="dcterms:W3CDTF">2016-02-01T03:46:14Z</dcterms:modified>
</cp:coreProperties>
</file>