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392" r:id="rId2"/>
    <p:sldId id="393" r:id="rId3"/>
    <p:sldId id="394" r:id="rId4"/>
    <p:sldId id="397" r:id="rId5"/>
    <p:sldId id="396" r:id="rId6"/>
    <p:sldId id="395" r:id="rId7"/>
    <p:sldId id="398" r:id="rId8"/>
    <p:sldId id="411" r:id="rId9"/>
    <p:sldId id="410" r:id="rId10"/>
    <p:sldId id="412" r:id="rId11"/>
    <p:sldId id="413" r:id="rId1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2B2B2"/>
    <a:srgbClr val="C0C0C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81647" autoAdjust="0"/>
  </p:normalViewPr>
  <p:slideViewPr>
    <p:cSldViewPr>
      <p:cViewPr varScale="1">
        <p:scale>
          <a:sx n="68" d="100"/>
          <a:sy n="68" d="100"/>
        </p:scale>
        <p:origin x="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2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B7A76B-3D5D-4F59-A7FB-7413F21D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1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40845E7-7EC6-4D19-9410-18F2C34A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45E7-7EC6-4D19-9410-18F2C34A0C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56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45E7-7EC6-4D19-9410-18F2C34A0C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543A-D5A6-4D5F-B61F-0E469DF1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046C-1109-4EFC-BB60-28D76A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F990-2BAC-4E94-B3B7-BE5936AD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E36A-CCE7-4BE9-AF97-5FFA5546C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3717-934F-4A9F-972D-DA13DBA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12AF-C036-43B7-831B-99C51CF1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10B4-AB82-412F-A35E-427026F8C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A56-1F2C-44CE-BAE6-10B8CACD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748D-C93A-40BE-8756-B92B5D7A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AB68-99F5-4F15-BB9A-D963D4F5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4E15-1859-4614-A500-6F689788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452B-96BD-40F3-9B27-15B2E916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EA39-19AE-4942-A14A-2A3ACCF3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48E8DEC-46DE-40E4-B64F-6C203E0B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0"/>
            <a:ext cx="2652713" cy="2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Robots and the Mind </a:t>
            </a:r>
            <a:br>
              <a:rPr lang="en-US" b="1" dirty="0" smtClean="0"/>
            </a:br>
            <a:r>
              <a:rPr lang="en-US" sz="3200" i="1" dirty="0" smtClean="0"/>
              <a:t>- Methods </a:t>
            </a:r>
            <a:r>
              <a:rPr lang="en-US" sz="3200" i="1" dirty="0" smtClean="0"/>
              <a:t>-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Bert Wachsmuth &amp; Michael Vigorito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Seton Hall University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79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57"/>
            <a:ext cx="7772400" cy="1206500"/>
          </a:xfrm>
        </p:spPr>
        <p:txBody>
          <a:bodyPr/>
          <a:lstStyle/>
          <a:p>
            <a:r>
              <a:rPr lang="en-US" dirty="0" smtClean="0"/>
              <a:t>Methods for Differential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8001000" cy="5257800"/>
          </a:xfrm>
        </p:spPr>
        <p:txBody>
          <a:bodyPr/>
          <a:lstStyle/>
          <a:p>
            <a:r>
              <a:rPr lang="en-US" sz="2400" dirty="0"/>
              <a:t>Want to define a method that </a:t>
            </a:r>
            <a:r>
              <a:rPr lang="en-US" sz="2400" dirty="0" smtClean="0"/>
              <a:t>turns robot </a:t>
            </a:r>
            <a:r>
              <a:rPr lang="en-US" sz="2400" dirty="0"/>
              <a:t>x </a:t>
            </a:r>
            <a:r>
              <a:rPr lang="en-US" sz="2400" dirty="0" smtClean="0"/>
              <a:t>degrees. Start </a:t>
            </a:r>
            <a:r>
              <a:rPr lang="en-US" sz="2400" dirty="0"/>
              <a:t>with arbitrary conversion factor 5.4 (or anything </a:t>
            </a:r>
            <a:r>
              <a:rPr lang="en-US" sz="2400" dirty="0" smtClean="0"/>
              <a:t>else):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/>
            </a:r>
            <a:br>
              <a:rPr lang="en-US" sz="1600" dirty="0" smtClean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public static void turn(double angle)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rotDegrees</a:t>
            </a:r>
            <a:r>
              <a:rPr lang="en-US" sz="1600" dirty="0">
                <a:latin typeface="Consolas" panose="020B0609020204030204" pitchFamily="49" charset="0"/>
              </a:rPr>
              <a:t> = (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)(</a:t>
            </a:r>
            <a:r>
              <a:rPr lang="en-US" sz="1600" dirty="0" smtClean="0">
                <a:latin typeface="Consolas" panose="020B0609020204030204" pitchFamily="49" charset="0"/>
              </a:rPr>
              <a:t>5.4*angle);</a:t>
            </a:r>
            <a:endParaRPr lang="en-US" sz="16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</a:rPr>
              <a:t>leftMotor.rotate</a:t>
            </a:r>
            <a:r>
              <a:rPr lang="en-US" sz="1600" dirty="0" smtClean="0"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latin typeface="Consolas" panose="020B0609020204030204" pitchFamily="49" charset="0"/>
              </a:rPr>
              <a:t>rotDegrees</a:t>
            </a:r>
            <a:r>
              <a:rPr lang="en-US" sz="1600" dirty="0" smtClean="0">
                <a:latin typeface="Consolas" panose="020B0609020204030204" pitchFamily="49" charset="0"/>
              </a:rPr>
              <a:t>, </a:t>
            </a:r>
            <a:r>
              <a:rPr lang="en-US" sz="1600" dirty="0">
                <a:latin typeface="Consolas" panose="020B0609020204030204" pitchFamily="49" charset="0"/>
              </a:rPr>
              <a:t>true);</a:t>
            </a:r>
          </a:p>
          <a:p>
            <a:pPr marL="4000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rightMotor.rotate</a:t>
            </a:r>
            <a:r>
              <a:rPr lang="en-US" sz="1600" dirty="0" smtClean="0">
                <a:latin typeface="Consolas" panose="020B0609020204030204" pitchFamily="49" charset="0"/>
              </a:rPr>
              <a:t>(-</a:t>
            </a:r>
            <a:r>
              <a:rPr lang="en-US" sz="1600" dirty="0" err="1" smtClean="0">
                <a:latin typeface="Consolas" panose="020B0609020204030204" pitchFamily="49" charset="0"/>
              </a:rPr>
              <a:t>rotDegrees</a:t>
            </a:r>
            <a:r>
              <a:rPr lang="en-US" sz="1600" dirty="0" smtClean="0">
                <a:latin typeface="Consolas" panose="020B0609020204030204" pitchFamily="49" charset="0"/>
              </a:rPr>
              <a:t>);</a:t>
            </a:r>
            <a:endParaRPr lang="en-US" sz="16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  <a:br>
              <a:rPr lang="en-US" sz="1600" dirty="0">
                <a:latin typeface="Consolas" panose="020B0609020204030204" pitchFamily="49" charset="0"/>
              </a:rPr>
            </a:br>
            <a:endParaRPr lang="en-US" sz="2400" dirty="0"/>
          </a:p>
          <a:p>
            <a:r>
              <a:rPr lang="en-US" sz="2400" dirty="0"/>
              <a:t>Call this method in the </a:t>
            </a:r>
            <a:r>
              <a:rPr lang="en-US" sz="2400" i="1" dirty="0"/>
              <a:t>main</a:t>
            </a:r>
            <a:r>
              <a:rPr lang="en-US" sz="2400" dirty="0"/>
              <a:t> method:</a:t>
            </a:r>
            <a:endParaRPr lang="en-US" sz="16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latin typeface="Consolas" panose="020B0609020204030204" pitchFamily="49" charset="0"/>
              </a:rPr>
              <a:t>turn(180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marL="400050" lvl="1" indent="0">
              <a:buNone/>
            </a:pPr>
            <a:endParaRPr lang="en-US" sz="2400" dirty="0"/>
          </a:p>
          <a:p>
            <a:r>
              <a:rPr lang="en-US" sz="2400" dirty="0"/>
              <a:t>Adjust the conversion factor through trial and error until your robot really </a:t>
            </a:r>
            <a:r>
              <a:rPr lang="en-US" sz="2400" dirty="0" smtClean="0"/>
              <a:t>turns </a:t>
            </a:r>
            <a:r>
              <a:rPr lang="en-US" sz="2400" smtClean="0"/>
              <a:t>180 degrees</a:t>
            </a: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6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program to solve 2</a:t>
            </a:r>
            <a:r>
              <a:rPr lang="en-US" baseline="30000" dirty="0" smtClean="0"/>
              <a:t>nd</a:t>
            </a:r>
            <a:r>
              <a:rPr lang="en-US" dirty="0" smtClean="0"/>
              <a:t> challenge has:</a:t>
            </a:r>
          </a:p>
          <a:p>
            <a:r>
              <a:rPr lang="en-US" dirty="0" smtClean="0"/>
              <a:t>Two fields of type ‘Motor’</a:t>
            </a:r>
          </a:p>
          <a:p>
            <a:r>
              <a:rPr lang="en-US" dirty="0" smtClean="0"/>
              <a:t>Three methods: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p</a:t>
            </a:r>
            <a:r>
              <a:rPr lang="en-US" sz="2400" dirty="0" smtClean="0">
                <a:latin typeface="Consolas" panose="020B0609020204030204" pitchFamily="49" charset="0"/>
              </a:rPr>
              <a:t>ublic static void drive(</a:t>
            </a:r>
            <a:r>
              <a:rPr lang="en-US" sz="2400" dirty="0" err="1" smtClean="0"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</a:rPr>
              <a:t> distance)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p</a:t>
            </a:r>
            <a:r>
              <a:rPr lang="en-US" sz="2400" dirty="0" smtClean="0">
                <a:latin typeface="Consolas" panose="020B0609020204030204" pitchFamily="49" charset="0"/>
              </a:rPr>
              <a:t>ublic static void turn(</a:t>
            </a:r>
            <a:r>
              <a:rPr lang="en-US" sz="2400" dirty="0" err="1" smtClean="0"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</a:rPr>
              <a:t> angle)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p</a:t>
            </a:r>
            <a:r>
              <a:rPr lang="en-US" sz="2400" dirty="0" smtClean="0">
                <a:latin typeface="Consolas" panose="020B0609020204030204" pitchFamily="49" charset="0"/>
              </a:rPr>
              <a:t>ublic static void main(String[] </a:t>
            </a:r>
            <a:r>
              <a:rPr lang="en-US" sz="2400" dirty="0" err="1" smtClean="0">
                <a:latin typeface="Consolas" panose="020B0609020204030204" pitchFamily="49" charset="0"/>
              </a:rPr>
              <a:t>args</a:t>
            </a:r>
            <a:r>
              <a:rPr lang="en-US" sz="2400" dirty="0" smtClean="0">
                <a:latin typeface="Consolas" panose="020B0609020204030204" pitchFamily="49" charset="0"/>
              </a:rPr>
              <a:t>)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drive(50</a:t>
            </a:r>
            <a:r>
              <a:rPr lang="en-US" sz="2000" dirty="0" smtClean="0">
                <a:latin typeface="Consolas" panose="020B0609020204030204" pitchFamily="49" charset="0"/>
              </a:rPr>
              <a:t>); turn(90);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drive(50</a:t>
            </a:r>
            <a:r>
              <a:rPr lang="en-US" sz="2000" dirty="0">
                <a:latin typeface="Consolas" panose="020B0609020204030204" pitchFamily="49" charset="0"/>
              </a:rPr>
              <a:t>); turn(90);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drive(50</a:t>
            </a:r>
            <a:r>
              <a:rPr lang="en-US" sz="2000" dirty="0">
                <a:latin typeface="Consolas" panose="020B0609020204030204" pitchFamily="49" charset="0"/>
              </a:rPr>
              <a:t>); turn(90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</a:p>
          <a:p>
            <a:pPr marL="914400" lvl="2" indent="0">
              <a:buNone/>
            </a:pPr>
            <a:r>
              <a:rPr lang="en-US" sz="2000" smtClean="0">
                <a:latin typeface="Consolas" panose="020B0609020204030204" pitchFamily="49" charset="0"/>
              </a:rPr>
              <a:t>drive(50</a:t>
            </a:r>
            <a:r>
              <a:rPr lang="en-US" sz="2000" dirty="0">
                <a:latin typeface="Consolas" panose="020B0609020204030204" pitchFamily="49" charset="0"/>
              </a:rPr>
              <a:t>); turn(90);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9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381000"/>
            <a:ext cx="7772400" cy="1206500"/>
          </a:xfrm>
        </p:spPr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001000" cy="5486400"/>
          </a:xfrm>
        </p:spPr>
        <p:txBody>
          <a:bodyPr/>
          <a:lstStyle/>
          <a:p>
            <a:r>
              <a:rPr lang="en-US" sz="2800" dirty="0" smtClean="0"/>
              <a:t>Learned about </a:t>
            </a:r>
            <a:r>
              <a:rPr lang="en-US" sz="2800" i="1" dirty="0" smtClean="0"/>
              <a:t>fields</a:t>
            </a:r>
            <a:r>
              <a:rPr lang="en-US" sz="2800" dirty="0" smtClean="0"/>
              <a:t> and </a:t>
            </a:r>
            <a:r>
              <a:rPr lang="en-US" sz="2800" i="1" dirty="0" smtClean="0"/>
              <a:t>methods</a:t>
            </a:r>
          </a:p>
          <a:p>
            <a:pPr lvl="1"/>
            <a:r>
              <a:rPr lang="en-US" sz="2400" dirty="0" smtClean="0"/>
              <a:t>What a robot “has”: fields</a:t>
            </a:r>
          </a:p>
          <a:p>
            <a:pPr lvl="1"/>
            <a:r>
              <a:rPr lang="en-US" sz="2400" dirty="0" smtClean="0"/>
              <a:t>What a robot “does”: methods</a:t>
            </a:r>
          </a:p>
          <a:p>
            <a:r>
              <a:rPr lang="en-US" sz="2800" dirty="0" smtClean="0"/>
              <a:t>Working with “fixed” Components</a:t>
            </a:r>
          </a:p>
          <a:p>
            <a:pPr lvl="1"/>
            <a:r>
              <a:rPr lang="en-US" sz="2000" b="1" dirty="0" err="1" smtClean="0">
                <a:latin typeface="Consolas" panose="020B0609020204030204" pitchFamily="49" charset="0"/>
              </a:rPr>
              <a:t>Sound.beep</a:t>
            </a:r>
            <a:r>
              <a:rPr lang="en-US" sz="2000" b="1" dirty="0" smtClean="0">
                <a:latin typeface="Consolas" panose="020B0609020204030204" pitchFamily="49" charset="0"/>
              </a:rPr>
              <a:t>()</a:t>
            </a:r>
            <a:r>
              <a:rPr lang="en-US" sz="2000" b="1" dirty="0" smtClean="0"/>
              <a:t>; </a:t>
            </a:r>
            <a:r>
              <a:rPr lang="en-US" sz="2400" dirty="0" smtClean="0"/>
              <a:t>or </a:t>
            </a:r>
            <a:r>
              <a:rPr lang="en-US" sz="2000" b="1" dirty="0" err="1" smtClean="0">
                <a:latin typeface="Consolas" panose="020B0609020204030204" pitchFamily="49" charset="0"/>
              </a:rPr>
              <a:t>Sound.playNote</a:t>
            </a:r>
            <a:r>
              <a:rPr lang="en-US" sz="2000" b="1" dirty="0" smtClean="0">
                <a:latin typeface="Consolas" panose="020B0609020204030204" pitchFamily="49" charset="0"/>
              </a:rPr>
              <a:t>(</a:t>
            </a:r>
            <a:r>
              <a:rPr lang="en-US" sz="2000" b="1" dirty="0" err="1" smtClean="0">
                <a:latin typeface="Consolas" panose="020B0609020204030204" pitchFamily="49" charset="0"/>
              </a:rPr>
              <a:t>freq</a:t>
            </a:r>
            <a:r>
              <a:rPr lang="en-US" sz="2000" b="1" dirty="0" smtClean="0">
                <a:latin typeface="Consolas" panose="020B0609020204030204" pitchFamily="49" charset="0"/>
              </a:rPr>
              <a:t>, duration);</a:t>
            </a:r>
            <a:r>
              <a:rPr lang="en-US" sz="2400" b="1" dirty="0" smtClean="0"/>
              <a:t> </a:t>
            </a:r>
            <a:r>
              <a:rPr lang="en-US" sz="2400" dirty="0" smtClean="0"/>
              <a:t>or</a:t>
            </a:r>
            <a:br>
              <a:rPr lang="en-US" sz="2400" dirty="0" smtClean="0"/>
            </a:br>
            <a:r>
              <a:rPr lang="en-US" sz="2000" b="1" dirty="0" err="1">
                <a:latin typeface="Consolas" panose="020B0609020204030204" pitchFamily="49" charset="0"/>
              </a:rPr>
              <a:t>Button.ENTER.waitForPressAndRelease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  <a:r>
              <a:rPr lang="en-US" sz="2000" b="1" dirty="0" smtClean="0">
                <a:latin typeface="Consolas" panose="020B0609020204030204" pitchFamily="49" charset="0"/>
              </a:rPr>
              <a:t>;</a:t>
            </a:r>
            <a:endParaRPr lang="en-US" sz="2400" b="1" dirty="0" smtClean="0">
              <a:latin typeface="Consolas" panose="020B0609020204030204" pitchFamily="49" charset="0"/>
            </a:endParaRPr>
          </a:p>
          <a:p>
            <a:r>
              <a:rPr lang="en-US" sz="2800" dirty="0" smtClean="0"/>
              <a:t>Working with (regulated) motors</a:t>
            </a:r>
          </a:p>
          <a:p>
            <a:pPr lvl="1"/>
            <a:r>
              <a:rPr lang="en-US" sz="2400" dirty="0" smtClean="0"/>
              <a:t>Define reference to a motor as a field via 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000" b="1" dirty="0" smtClean="0">
                <a:latin typeface="Consolas" panose="020B0609020204030204" pitchFamily="49" charset="0"/>
              </a:rPr>
              <a:t>public static EV3LargeRegulatedMotor </a:t>
            </a:r>
            <a:r>
              <a:rPr lang="en-US" sz="2000" b="1" dirty="0" err="1" smtClean="0">
                <a:latin typeface="Consolas" panose="020B0609020204030204" pitchFamily="49" charset="0"/>
              </a:rPr>
              <a:t>nameForMotor</a:t>
            </a:r>
            <a:r>
              <a:rPr lang="en-US" sz="2000" b="1" dirty="0" smtClean="0">
                <a:latin typeface="Consolas" panose="020B0609020204030204" pitchFamily="49" charset="0"/>
              </a:rPr>
              <a:t/>
            </a:r>
            <a:br>
              <a:rPr lang="en-US" sz="2000" b="1" dirty="0" smtClean="0">
                <a:latin typeface="Consolas" panose="020B0609020204030204" pitchFamily="49" charset="0"/>
              </a:rPr>
            </a:br>
            <a:r>
              <a:rPr lang="en-US" sz="2000" b="1" dirty="0" smtClean="0">
                <a:latin typeface="Consolas" panose="020B0609020204030204" pitchFamily="49" charset="0"/>
              </a:rPr>
              <a:t>     = new EV3LargeRegulatedMotor(</a:t>
            </a:r>
            <a:r>
              <a:rPr lang="en-US" sz="2000" b="1" dirty="0" err="1" smtClean="0">
                <a:latin typeface="Consolas" panose="020B0609020204030204" pitchFamily="49" charset="0"/>
              </a:rPr>
              <a:t>MotorPort.A</a:t>
            </a:r>
            <a:r>
              <a:rPr lang="en-US" sz="2000" b="1" dirty="0" smtClean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sz="2400" dirty="0" smtClean="0"/>
              <a:t>Use motor methods via 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000" b="1" dirty="0" err="1" smtClean="0">
                <a:latin typeface="Consolas" panose="020B0609020204030204" pitchFamily="49" charset="0"/>
              </a:rPr>
              <a:t>nameForMotor.methodName</a:t>
            </a:r>
            <a:r>
              <a:rPr lang="en-US" sz="2000" b="1" dirty="0" smtClean="0">
                <a:latin typeface="Consolas" panose="020B0609020204030204" pitchFamily="49" charset="0"/>
              </a:rPr>
              <a:t>(opt input)</a:t>
            </a:r>
            <a:endParaRPr lang="en-US" sz="24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2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5105400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i="1" dirty="0" smtClean="0"/>
              <a:t>method</a:t>
            </a:r>
            <a:r>
              <a:rPr lang="en-US" sz="2800" dirty="0" smtClean="0"/>
              <a:t> defines a well-defined subtask that can be called upon to solve a portion of the bigger task.</a:t>
            </a:r>
          </a:p>
          <a:p>
            <a:r>
              <a:rPr lang="en-US" sz="2800" dirty="0" smtClean="0"/>
              <a:t>Every program (task) needs to be divided up into multiple methods (subtasks), each of which is simple and flexible and tested for correctness </a:t>
            </a:r>
          </a:p>
          <a:p>
            <a:r>
              <a:rPr lang="en-US" sz="2800" dirty="0" smtClean="0"/>
              <a:t>The methods are combined, usually in the main method, to solve the overall task</a:t>
            </a:r>
          </a:p>
          <a:p>
            <a:r>
              <a:rPr lang="en-US" sz="2800" dirty="0" smtClean="0"/>
              <a:t>Every method has a</a:t>
            </a:r>
          </a:p>
          <a:p>
            <a:pPr lvl="1"/>
            <a:r>
              <a:rPr lang="en-US" sz="2400" dirty="0" smtClean="0"/>
              <a:t>header that defines its name, input and output types</a:t>
            </a:r>
          </a:p>
          <a:p>
            <a:pPr lvl="1"/>
            <a:r>
              <a:rPr lang="en-US" sz="2400" dirty="0" smtClean="0"/>
              <a:t>body that defines what the method does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omments that describe the method in plain English</a:t>
            </a:r>
          </a:p>
        </p:txBody>
      </p:sp>
    </p:spTree>
    <p:extLst>
      <p:ext uri="{BB962C8B-B14F-4D97-AF65-F5344CB8AC3E}">
        <p14:creationId xmlns:p14="http://schemas.microsoft.com/office/powerpoint/2010/main" val="2897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1162508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143000"/>
            <a:ext cx="80010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Problem</a:t>
            </a:r>
            <a:r>
              <a:rPr lang="en-US" sz="2400" dirty="0" smtClean="0"/>
              <a:t>: we don’t know exactly when a program starts.</a:t>
            </a:r>
          </a:p>
          <a:p>
            <a:pPr marL="0" indent="0">
              <a:buNone/>
            </a:pPr>
            <a:r>
              <a:rPr lang="en-US" sz="2400" b="1" dirty="0" smtClean="0"/>
              <a:t>Solution</a:t>
            </a:r>
            <a:r>
              <a:rPr lang="en-US" sz="2400" dirty="0" smtClean="0"/>
              <a:t>: Create a method that indicates that everything is ready to go, but then waits for the user to press a button.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1800" i="1" dirty="0" smtClean="0">
                <a:latin typeface="Consolas" panose="020B0609020204030204" pitchFamily="49" charset="0"/>
              </a:rPr>
              <a:t>   // Method to beep and wait until user presses ENTER</a:t>
            </a:r>
            <a:r>
              <a:rPr lang="en-US" sz="2000" dirty="0">
                <a:latin typeface="Consolas" panose="020B0609020204030204" pitchFamily="49" charset="0"/>
              </a:rPr>
              <a:t/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</a:rPr>
              <a:t>   public static void wait()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 err="1" smtClean="0">
                <a:latin typeface="Consolas" panose="020B0609020204030204" pitchFamily="49" charset="0"/>
              </a:rPr>
              <a:t>System.out.println</a:t>
            </a:r>
            <a:r>
              <a:rPr lang="en-US" sz="2000" dirty="0" smtClean="0">
                <a:latin typeface="Consolas" panose="020B0609020204030204" pitchFamily="49" charset="0"/>
              </a:rPr>
              <a:t>(“Press ENTER”);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 err="1" smtClean="0">
                <a:latin typeface="Consolas" panose="020B0609020204030204" pitchFamily="49" charset="0"/>
              </a:rPr>
              <a:t>Sound.beep</a:t>
            </a:r>
            <a:r>
              <a:rPr lang="en-US" sz="20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 err="1" smtClean="0">
                <a:latin typeface="Consolas" panose="020B0609020204030204" pitchFamily="49" charset="0"/>
              </a:rPr>
              <a:t>Button.ENTER.waitForPressAndRelease</a:t>
            </a:r>
            <a:r>
              <a:rPr lang="en-US" sz="20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public static void main(String[] </a:t>
            </a:r>
            <a:r>
              <a:rPr lang="en-US" sz="2000" dirty="0" err="1" smtClean="0">
                <a:latin typeface="Consolas" panose="020B0609020204030204" pitchFamily="49" charset="0"/>
              </a:rPr>
              <a:t>args</a:t>
            </a:r>
            <a:r>
              <a:rPr lang="en-US" sz="20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  </a:t>
            </a:r>
            <a:r>
              <a:rPr lang="en-US" sz="2000" b="1" dirty="0" smtClean="0">
                <a:latin typeface="Consolas" panose="020B0609020204030204" pitchFamily="49" charset="0"/>
              </a:rPr>
              <a:t>wait();</a:t>
            </a:r>
            <a:r>
              <a:rPr lang="en-US" sz="2000" dirty="0" smtClean="0">
                <a:latin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</a:rPr>
              <a:t>        // rest of the program starts here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                                     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9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to define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are two types of methods: those that don’t return anything and those that do: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000" i="1" dirty="0" smtClean="0">
                <a:latin typeface="Consolas" panose="020B0609020204030204" pitchFamily="49" charset="0"/>
              </a:rPr>
              <a:t>// method that does not return anything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</a:rPr>
              <a:t>public </a:t>
            </a:r>
            <a:r>
              <a:rPr lang="en-US" sz="2000" b="1" dirty="0">
                <a:latin typeface="Consolas" panose="020B0609020204030204" pitchFamily="49" charset="0"/>
              </a:rPr>
              <a:t>static void </a:t>
            </a:r>
            <a:r>
              <a:rPr lang="en-US" sz="2000" b="1" dirty="0" err="1" smtClean="0">
                <a:latin typeface="Consolas" panose="020B0609020204030204" pitchFamily="49" charset="0"/>
              </a:rPr>
              <a:t>methodName</a:t>
            </a:r>
            <a:r>
              <a:rPr lang="en-US" sz="2000" b="1" dirty="0" smtClean="0">
                <a:latin typeface="Consolas" panose="020B0609020204030204" pitchFamily="49" charset="0"/>
              </a:rPr>
              <a:t>(optional </a:t>
            </a:r>
            <a:r>
              <a:rPr lang="en-US" sz="2000" b="1" dirty="0">
                <a:latin typeface="Consolas" panose="020B0609020204030204" pitchFamily="49" charset="0"/>
              </a:rPr>
              <a:t>input)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 … 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                         or</a:t>
            </a:r>
          </a:p>
          <a:p>
            <a:pPr marL="0" indent="0">
              <a:buNone/>
            </a:pPr>
            <a:r>
              <a:rPr lang="en-US" sz="2000" i="1" dirty="0" smtClean="0">
                <a:latin typeface="Consolas" panose="020B0609020204030204" pitchFamily="49" charset="0"/>
              </a:rPr>
              <a:t>// method that does return a specific value</a:t>
            </a:r>
            <a:endParaRPr lang="en-US" sz="2000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public static </a:t>
            </a:r>
            <a:r>
              <a:rPr lang="en-US" sz="2000" b="1" dirty="0" err="1">
                <a:latin typeface="Consolas" panose="020B0609020204030204" pitchFamily="49" charset="0"/>
              </a:rPr>
              <a:t>returnType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</a:rPr>
              <a:t>methodName</a:t>
            </a:r>
            <a:r>
              <a:rPr lang="en-US" sz="2000" b="1" dirty="0" smtClean="0">
                <a:latin typeface="Consolas" panose="020B0609020204030204" pitchFamily="49" charset="0"/>
              </a:rPr>
              <a:t>(optional </a:t>
            </a:r>
            <a:r>
              <a:rPr lang="en-US" sz="2000" b="1" dirty="0">
                <a:latin typeface="Consolas" panose="020B0609020204030204" pitchFamily="49" charset="0"/>
              </a:rPr>
              <a:t>input)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 … </a:t>
            </a:r>
            <a:r>
              <a:rPr lang="en-US" sz="2000" b="1" dirty="0">
                <a:latin typeface="Consolas" panose="020B0609020204030204" pitchFamily="49" charset="0"/>
              </a:rPr>
              <a:t>return</a:t>
            </a:r>
            <a:r>
              <a:rPr lang="en-US" sz="2000" dirty="0">
                <a:latin typeface="Consolas" panose="020B0609020204030204" pitchFamily="49" charset="0"/>
              </a:rPr>
              <a:t> … 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084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Methods can return a value of a specified type, and they can have an input list of variables of certain types. Java build-in types are:</a:t>
            </a:r>
          </a:p>
          <a:p>
            <a:endParaRPr lang="en-US" dirty="0" smtClean="0"/>
          </a:p>
          <a:p>
            <a:pPr marL="519113" indent="0">
              <a:buNone/>
              <a:tabLst>
                <a:tab pos="3770313" algn="l"/>
              </a:tabLst>
            </a:pPr>
            <a:r>
              <a:rPr lang="en-US" sz="2400" dirty="0" err="1" smtClean="0"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</a:rPr>
              <a:t> (</a:t>
            </a:r>
            <a:r>
              <a:rPr lang="en-US" sz="2800" dirty="0"/>
              <a:t>or </a:t>
            </a:r>
            <a:r>
              <a:rPr lang="en-US" sz="2400" dirty="0" smtClean="0">
                <a:latin typeface="Consolas" panose="020B0609020204030204" pitchFamily="49" charset="0"/>
              </a:rPr>
              <a:t>short)	</a:t>
            </a:r>
            <a:r>
              <a:rPr lang="en-US" sz="2400" i="1" dirty="0" smtClean="0">
                <a:latin typeface="Consolas" panose="020B0609020204030204" pitchFamily="49" charset="0"/>
              </a:rPr>
              <a:t>defines an integer</a:t>
            </a:r>
          </a:p>
          <a:p>
            <a:pPr marL="519113" indent="0">
              <a:buNone/>
              <a:tabLst>
                <a:tab pos="3770313" algn="l"/>
              </a:tabLst>
            </a:pPr>
            <a:r>
              <a:rPr lang="en-US" sz="2400" dirty="0">
                <a:latin typeface="Consolas" panose="020B0609020204030204" pitchFamily="49" charset="0"/>
              </a:rPr>
              <a:t>d</a:t>
            </a:r>
            <a:r>
              <a:rPr lang="en-US" sz="2400" dirty="0" smtClean="0">
                <a:latin typeface="Consolas" panose="020B0609020204030204" pitchFamily="49" charset="0"/>
              </a:rPr>
              <a:t>ouble (</a:t>
            </a:r>
            <a:r>
              <a:rPr lang="en-US" sz="2800" dirty="0"/>
              <a:t>or</a:t>
            </a:r>
            <a:r>
              <a:rPr lang="en-US" sz="2400" dirty="0" smtClean="0">
                <a:latin typeface="Consolas" panose="020B0609020204030204" pitchFamily="49" charset="0"/>
              </a:rPr>
              <a:t> float)	</a:t>
            </a:r>
            <a:r>
              <a:rPr lang="en-US" sz="2400" i="1" dirty="0" smtClean="0">
                <a:latin typeface="Consolas" panose="020B0609020204030204" pitchFamily="49" charset="0"/>
              </a:rPr>
              <a:t>defines a decimal</a:t>
            </a:r>
          </a:p>
          <a:p>
            <a:pPr marL="519113" indent="0">
              <a:buNone/>
              <a:tabLst>
                <a:tab pos="3770313" algn="l"/>
              </a:tabLst>
            </a:pPr>
            <a:r>
              <a:rPr lang="en-US" sz="2400" dirty="0">
                <a:latin typeface="Consolas" panose="020B0609020204030204" pitchFamily="49" charset="0"/>
              </a:rPr>
              <a:t>c</a:t>
            </a:r>
            <a:r>
              <a:rPr lang="en-US" sz="2400" dirty="0" smtClean="0">
                <a:latin typeface="Consolas" panose="020B0609020204030204" pitchFamily="49" charset="0"/>
              </a:rPr>
              <a:t>har	</a:t>
            </a:r>
            <a:r>
              <a:rPr lang="en-US" sz="2400" i="1" dirty="0" smtClean="0">
                <a:latin typeface="Consolas" panose="020B0609020204030204" pitchFamily="49" charset="0"/>
              </a:rPr>
              <a:t>single character</a:t>
            </a:r>
            <a:r>
              <a:rPr lang="en-US" sz="2400" dirty="0" smtClean="0">
                <a:latin typeface="Consolas" panose="020B0609020204030204" pitchFamily="49" charset="0"/>
              </a:rPr>
              <a:t/>
            </a:r>
            <a:br>
              <a:rPr lang="en-US" sz="2400" dirty="0" smtClean="0">
                <a:latin typeface="Consolas" panose="020B0609020204030204" pitchFamily="49" charset="0"/>
              </a:rPr>
            </a:br>
            <a:r>
              <a:rPr lang="en-US" sz="2400" dirty="0" err="1" smtClean="0">
                <a:latin typeface="Consolas" panose="020B0609020204030204" pitchFamily="49" charset="0"/>
              </a:rPr>
              <a:t>boolean</a:t>
            </a:r>
            <a:r>
              <a:rPr lang="en-US" sz="2400" dirty="0" smtClean="0">
                <a:latin typeface="Consolas" panose="020B0609020204030204" pitchFamily="49" charset="0"/>
              </a:rPr>
              <a:t>	</a:t>
            </a:r>
            <a:r>
              <a:rPr lang="en-US" sz="2400" i="1" dirty="0" smtClean="0">
                <a:latin typeface="Consolas" panose="020B0609020204030204" pitchFamily="49" charset="0"/>
              </a:rPr>
              <a:t>either</a:t>
            </a:r>
            <a:r>
              <a:rPr lang="en-US" sz="2400" dirty="0" smtClean="0">
                <a:latin typeface="Consolas" panose="020B0609020204030204" pitchFamily="49" charset="0"/>
              </a:rPr>
              <a:t> true </a:t>
            </a:r>
            <a:r>
              <a:rPr lang="en-US" sz="2400" i="1" dirty="0" smtClean="0">
                <a:latin typeface="Consolas" panose="020B0609020204030204" pitchFamily="49" charset="0"/>
              </a:rPr>
              <a:t>or</a:t>
            </a:r>
            <a:r>
              <a:rPr lang="en-US" sz="2400" dirty="0" smtClean="0">
                <a:latin typeface="Consolas" panose="020B0609020204030204" pitchFamily="49" charset="0"/>
              </a:rPr>
              <a:t> false</a:t>
            </a:r>
            <a:br>
              <a:rPr lang="en-US" sz="2400" dirty="0" smtClean="0">
                <a:latin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</a:rPr>
              <a:t>String	</a:t>
            </a:r>
            <a:r>
              <a:rPr lang="en-US" sz="2400" i="1" dirty="0" smtClean="0">
                <a:latin typeface="Consolas" panose="020B0609020204030204" pitchFamily="49" charset="0"/>
              </a:rPr>
              <a:t>list of characters</a:t>
            </a:r>
            <a:endParaRPr lang="en-US" sz="2400" i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2065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8023781" cy="5715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Method that triples its input value and writes result on LCD screen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M</a:t>
            </a:r>
            <a:r>
              <a:rPr lang="en-US" sz="2600" dirty="0" smtClean="0"/>
              <a:t>ethod </a:t>
            </a:r>
            <a:r>
              <a:rPr lang="en-US" sz="2600" dirty="0"/>
              <a:t>that triples its input value and </a:t>
            </a:r>
            <a:r>
              <a:rPr lang="en-US" sz="2600" dirty="0" smtClean="0"/>
              <a:t>returns the result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Method that engages both motors for n full rotations at a specified speed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Method </a:t>
            </a:r>
            <a:r>
              <a:rPr lang="en-US" sz="2600" dirty="0"/>
              <a:t>that computes the area of a right triangle with a given base and height.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Method </a:t>
            </a:r>
            <a:r>
              <a:rPr lang="en-US" sz="2600" dirty="0"/>
              <a:t>that computes both the area and the circumference of a circle with radius 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Method that drives a differential drive robot forward x cm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Method that rotates a differential drive robot by x degrees </a:t>
            </a:r>
          </a:p>
        </p:txBody>
      </p:sp>
    </p:spTree>
    <p:extLst>
      <p:ext uri="{BB962C8B-B14F-4D97-AF65-F5344CB8AC3E}">
        <p14:creationId xmlns:p14="http://schemas.microsoft.com/office/powerpoint/2010/main" val="29478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845" y="88900"/>
            <a:ext cx="7772400" cy="1206500"/>
          </a:xfrm>
        </p:spPr>
        <p:txBody>
          <a:bodyPr/>
          <a:lstStyle/>
          <a:p>
            <a:r>
              <a:rPr lang="en-US" dirty="0" smtClean="0"/>
              <a:t>Methods for Differential Drive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845" y="1066800"/>
            <a:ext cx="8077200" cy="5638800"/>
          </a:xfrm>
        </p:spPr>
        <p:txBody>
          <a:bodyPr/>
          <a:lstStyle/>
          <a:p>
            <a:r>
              <a:rPr lang="en-US" sz="2400" dirty="0" smtClean="0"/>
              <a:t>Want to define a method that drives robot x cm. Start with arbitrary conversion factor 7.3 (or anything else):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/>
            </a:r>
            <a:br>
              <a:rPr lang="en-US" sz="1600" dirty="0" smtClean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public static void drive(</a:t>
            </a:r>
            <a:r>
              <a:rPr 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</a:rPr>
              <a:t> distance)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</a:rPr>
              <a:t>rotDegrees</a:t>
            </a:r>
            <a:r>
              <a:rPr lang="en-US" sz="1600" dirty="0" smtClean="0">
                <a:latin typeface="Consolas" panose="020B0609020204030204" pitchFamily="49" charset="0"/>
              </a:rPr>
              <a:t> = (</a:t>
            </a:r>
            <a:r>
              <a:rPr 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</a:rPr>
              <a:t>)(</a:t>
            </a:r>
            <a:r>
              <a:rPr lang="en-US" sz="1600" dirty="0" smtClean="0">
                <a:latin typeface="Consolas" panose="020B0609020204030204" pitchFamily="49" charset="0"/>
              </a:rPr>
              <a:t>7.3</a:t>
            </a:r>
            <a:r>
              <a:rPr lang="en-US" sz="1600" dirty="0" smtClean="0">
                <a:latin typeface="Consolas" panose="020B0609020204030204" pitchFamily="49" charset="0"/>
              </a:rPr>
              <a:t>*distance</a:t>
            </a:r>
            <a:r>
              <a:rPr lang="en-US" sz="1600" dirty="0" smtClean="0">
                <a:latin typeface="Consolas" panose="020B06090202040302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</a:rPr>
              <a:t>leftMotor.rotate</a:t>
            </a:r>
            <a:r>
              <a:rPr lang="en-US" sz="1600" dirty="0" smtClean="0"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latin typeface="Consolas" panose="020B0609020204030204" pitchFamily="49" charset="0"/>
              </a:rPr>
              <a:t>rotDegrees</a:t>
            </a:r>
            <a:r>
              <a:rPr lang="en-US" sz="1600" dirty="0" smtClean="0">
                <a:latin typeface="Consolas" panose="020B0609020204030204" pitchFamily="49" charset="0"/>
              </a:rPr>
              <a:t>, true);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</a:rPr>
              <a:t>rightMotor.rotate</a:t>
            </a:r>
            <a:r>
              <a:rPr lang="en-US" sz="1600" dirty="0" smtClean="0"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latin typeface="Consolas" panose="020B0609020204030204" pitchFamily="49" charset="0"/>
              </a:rPr>
              <a:t>rotDegrees</a:t>
            </a:r>
            <a:r>
              <a:rPr lang="en-US" sz="1600" dirty="0" smtClean="0">
                <a:latin typeface="Consolas" panose="020B06090202040302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}</a:t>
            </a:r>
            <a:br>
              <a:rPr lang="en-US" sz="1600" dirty="0" smtClean="0">
                <a:latin typeface="Consolas" panose="020B0609020204030204" pitchFamily="49" charset="0"/>
              </a:rPr>
            </a:br>
            <a:endParaRPr lang="en-US" sz="2400" dirty="0"/>
          </a:p>
          <a:p>
            <a:r>
              <a:rPr lang="en-US" sz="2400" dirty="0" smtClean="0"/>
              <a:t>Call this method in the </a:t>
            </a:r>
            <a:r>
              <a:rPr lang="en-US" sz="2400" i="1" dirty="0" smtClean="0"/>
              <a:t>main</a:t>
            </a:r>
            <a:r>
              <a:rPr lang="en-US" sz="2400" dirty="0" smtClean="0"/>
              <a:t> method:</a:t>
            </a:r>
            <a:endParaRPr lang="en-US" sz="16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endParaRPr lang="en-US" sz="1600" dirty="0" smtClean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drive(10);</a:t>
            </a:r>
          </a:p>
          <a:p>
            <a:pPr marL="40005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Adjust the conversion factor through trial and error until your robot really drives 10 cm</a:t>
            </a:r>
          </a:p>
        </p:txBody>
      </p:sp>
    </p:spTree>
    <p:extLst>
      <p:ext uri="{BB962C8B-B14F-4D97-AF65-F5344CB8AC3E}">
        <p14:creationId xmlns:p14="http://schemas.microsoft.com/office/powerpoint/2010/main" val="130164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for Rotation in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699" y="15621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Need:</a:t>
            </a:r>
          </a:p>
          <a:p>
            <a:r>
              <a:rPr lang="en-US" sz="2800" dirty="0" smtClean="0"/>
              <a:t>length of axis L</a:t>
            </a:r>
          </a:p>
          <a:p>
            <a:r>
              <a:rPr lang="en-US" sz="2800" dirty="0" smtClean="0"/>
              <a:t>radius of wheels r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Could compute </a:t>
            </a:r>
            <a:br>
              <a:rPr lang="en-US" sz="2800" dirty="0" smtClean="0"/>
            </a:br>
            <a:r>
              <a:rPr lang="en-US" sz="2800" dirty="0" smtClean="0"/>
              <a:t>angle t to rotate wheels</a:t>
            </a:r>
            <a:br>
              <a:rPr lang="en-US" sz="2800" dirty="0" smtClean="0"/>
            </a:br>
            <a:r>
              <a:rPr lang="en-US" sz="2800" dirty="0" smtClean="0"/>
              <a:t>to</a:t>
            </a:r>
            <a:r>
              <a:rPr lang="en-US" sz="2800" dirty="0"/>
              <a:t> </a:t>
            </a:r>
            <a:r>
              <a:rPr lang="en-US" sz="2800" dirty="0" smtClean="0"/>
              <a:t>achieve a turn by</a:t>
            </a:r>
            <a:br>
              <a:rPr lang="en-US" sz="2800" dirty="0" smtClean="0"/>
            </a:br>
            <a:r>
              <a:rPr lang="en-US" sz="2800" dirty="0" smtClean="0"/>
              <a:t>angle T</a:t>
            </a:r>
          </a:p>
          <a:p>
            <a:endParaRPr lang="en-US" sz="2800" dirty="0" smtClean="0"/>
          </a:p>
        </p:txBody>
      </p:sp>
      <p:sp>
        <p:nvSpPr>
          <p:cNvPr id="4" name="Oval 3"/>
          <p:cNvSpPr/>
          <p:nvPr/>
        </p:nvSpPr>
        <p:spPr bwMode="auto">
          <a:xfrm>
            <a:off x="4800600" y="1828800"/>
            <a:ext cx="4191000" cy="3962400"/>
          </a:xfrm>
          <a:prstGeom prst="ellips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48200" y="3352800"/>
            <a:ext cx="4495800" cy="914400"/>
            <a:chOff x="2514600" y="4038600"/>
            <a:chExt cx="4495800" cy="914400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667000" y="4495800"/>
              <a:ext cx="4191000" cy="0"/>
            </a:xfrm>
            <a:prstGeom prst="line">
              <a:avLst/>
            </a:prstGeom>
            <a:solidFill>
              <a:schemeClr val="accent1"/>
            </a:solidFill>
            <a:ln w="50800" cap="sq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" name="Oval 6"/>
            <p:cNvSpPr/>
            <p:nvPr/>
          </p:nvSpPr>
          <p:spPr bwMode="auto">
            <a:xfrm>
              <a:off x="6705600" y="4038600"/>
              <a:ext cx="304800" cy="914400"/>
            </a:xfrm>
            <a:prstGeom prst="ellipse">
              <a:avLst/>
            </a:prstGeom>
            <a:noFill/>
            <a:ln w="50800" cap="sq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14600" y="4038600"/>
              <a:ext cx="304800" cy="914400"/>
            </a:xfrm>
            <a:prstGeom prst="ellipse">
              <a:avLst/>
            </a:prstGeom>
            <a:noFill/>
            <a:ln w="50800" cap="sq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134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7090</TotalTime>
  <Words>494</Words>
  <Application>Microsoft Office PowerPoint</Application>
  <PresentationFormat>On-screen Show (4:3)</PresentationFormat>
  <Paragraphs>107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Consolas</vt:lpstr>
      <vt:lpstr>Symbol</vt:lpstr>
      <vt:lpstr>Times New Roman</vt:lpstr>
      <vt:lpstr>Lock And Key</vt:lpstr>
      <vt:lpstr>Introduction to Robots and the Mind  - Methods -</vt:lpstr>
      <vt:lpstr>Last time</vt:lpstr>
      <vt:lpstr>Methods</vt:lpstr>
      <vt:lpstr>Example:</vt:lpstr>
      <vt:lpstr>Syntax to define a method</vt:lpstr>
      <vt:lpstr>Java Types</vt:lpstr>
      <vt:lpstr>Examples</vt:lpstr>
      <vt:lpstr>Methods for Differential Drive </vt:lpstr>
      <vt:lpstr>Model for Rotation in Place</vt:lpstr>
      <vt:lpstr>Methods for Differential Drive</vt:lpstr>
      <vt:lpstr>Second Challenge</vt:lpstr>
    </vt:vector>
  </TitlesOfParts>
  <Company>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6:  Learning</dc:title>
  <dc:creator>abcd</dc:creator>
  <cp:lastModifiedBy>Bert Wachsmuth</cp:lastModifiedBy>
  <cp:revision>526</cp:revision>
  <dcterms:created xsi:type="dcterms:W3CDTF">1999-07-19T15:46:41Z</dcterms:created>
  <dcterms:modified xsi:type="dcterms:W3CDTF">2016-01-29T21:26:07Z</dcterms:modified>
</cp:coreProperties>
</file>