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392" r:id="rId2"/>
    <p:sldId id="393" r:id="rId3"/>
    <p:sldId id="395" r:id="rId4"/>
    <p:sldId id="396" r:id="rId5"/>
    <p:sldId id="404" r:id="rId6"/>
    <p:sldId id="405" r:id="rId7"/>
    <p:sldId id="410" r:id="rId8"/>
    <p:sldId id="407" r:id="rId9"/>
    <p:sldId id="408" r:id="rId10"/>
    <p:sldId id="409" r:id="rId11"/>
    <p:sldId id="42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81647" autoAdjust="0"/>
  </p:normalViewPr>
  <p:slideViewPr>
    <p:cSldViewPr>
      <p:cViewPr varScale="1">
        <p:scale>
          <a:sx n="68" d="100"/>
          <a:sy n="68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irate.shu.edu/~wachsmut/Teaching/CSAS3085/2016-01/Construction/RileyRover_BI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pirate.shu.edu/~wachsmut/Teaching/CSAS3085/2016-01/Construction/ev3-educator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Programming Basics 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“Challenge”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and execute a program that plays a short melody or song. Any melody with three notes </a:t>
            </a:r>
            <a:r>
              <a:rPr lang="en-US" smtClean="0"/>
              <a:t>or more will </a:t>
            </a:r>
            <a:r>
              <a:rPr lang="en-US" dirty="0" smtClean="0"/>
              <a:t>do, but you will get special credit for playing some well-known melody such as “Beethoven’s Fifth”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Teams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991270"/>
              </p:ext>
            </p:extLst>
          </p:nvPr>
        </p:nvGraphicFramePr>
        <p:xfrm>
          <a:off x="1219200" y="1572696"/>
          <a:ext cx="7772400" cy="5056703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505670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Francisco </a:t>
                      </a:r>
                      <a:r>
                        <a:rPr lang="en-US" sz="2400" dirty="0" err="1"/>
                        <a:t>Arocho</a:t>
                      </a:r>
                      <a:r>
                        <a:rPr lang="en-US" sz="2400" dirty="0"/>
                        <a:t>, Malik Dye, and Brian </a:t>
                      </a:r>
                      <a:r>
                        <a:rPr lang="en-US" sz="2400" dirty="0" err="1"/>
                        <a:t>Wreckler</a:t>
                      </a:r>
                      <a:endParaRPr lang="en-US" sz="2400" dirty="0"/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Joelle </a:t>
                      </a:r>
                      <a:r>
                        <a:rPr lang="en-US" sz="2400" dirty="0" err="1"/>
                        <a:t>Arrante</a:t>
                      </a:r>
                      <a:r>
                        <a:rPr lang="en-US" sz="2400" dirty="0"/>
                        <a:t> and </a:t>
                      </a:r>
                      <a:r>
                        <a:rPr lang="en-US" sz="2400" dirty="0" err="1"/>
                        <a:t>Onyinyechukwu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Okeke</a:t>
                      </a:r>
                      <a:endParaRPr lang="en-US" sz="2400" dirty="0"/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Tiffany Callanan, Kenneth E. Cherasia, and Isabell Klingert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Luis </a:t>
                      </a:r>
                      <a:r>
                        <a:rPr lang="en-US" sz="2400" dirty="0" err="1"/>
                        <a:t>Cerqueira</a:t>
                      </a:r>
                      <a:r>
                        <a:rPr lang="en-US" sz="2400" dirty="0"/>
                        <a:t> and Darren </a:t>
                      </a:r>
                      <a:r>
                        <a:rPr lang="en-US" sz="2400" dirty="0" err="1"/>
                        <a:t>Lesinski</a:t>
                      </a:r>
                      <a:endParaRPr lang="en-US" sz="2400" dirty="0"/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Zachary Darby and David T Rivella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Dominick </a:t>
                      </a:r>
                      <a:r>
                        <a:rPr lang="en-US" sz="2400" dirty="0" err="1"/>
                        <a:t>Defrenza</a:t>
                      </a:r>
                      <a:r>
                        <a:rPr lang="en-US" sz="2400" dirty="0"/>
                        <a:t>, and Jonathan Roan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Vincent </a:t>
                      </a:r>
                      <a:r>
                        <a:rPr lang="en-US" sz="2400" dirty="0" err="1"/>
                        <a:t>Latorraca</a:t>
                      </a:r>
                      <a:r>
                        <a:rPr lang="en-US" sz="2400" dirty="0"/>
                        <a:t> and John </a:t>
                      </a:r>
                      <a:r>
                        <a:rPr lang="en-US" sz="2400" dirty="0" err="1"/>
                        <a:t>Stratoberdha</a:t>
                      </a:r>
                      <a:endParaRPr lang="en-US" sz="2400" dirty="0"/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Jessica </a:t>
                      </a:r>
                      <a:r>
                        <a:rPr lang="en-US" sz="2400" dirty="0" err="1"/>
                        <a:t>Melnyczuk</a:t>
                      </a:r>
                      <a:r>
                        <a:rPr lang="en-US" sz="2400" dirty="0"/>
                        <a:t> and Jenyffer Santiago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Jamie Porteus and Gerard Rangel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/>
                        <a:t>James </a:t>
                      </a:r>
                      <a:r>
                        <a:rPr lang="en-US" sz="2400" dirty="0" err="1"/>
                        <a:t>Prumos</a:t>
                      </a:r>
                      <a:r>
                        <a:rPr lang="en-US" sz="2400" dirty="0"/>
                        <a:t> and Sean Sullivan</a:t>
                      </a:r>
                    </a:p>
                  </a:txBody>
                  <a:tcPr marL="70247" marR="70247" marT="35123" marB="35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0306371" y="-323165"/>
            <a:ext cx="194503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Motors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motors is in principle similar to generating a tone but the setup is a little more complicated because a motor could be connected to A, B, C, or D</a:t>
            </a:r>
          </a:p>
          <a:p>
            <a:endParaRPr lang="en-US" dirty="0"/>
          </a:p>
          <a:p>
            <a:r>
              <a:rPr lang="en-US" i="1" dirty="0" smtClean="0"/>
              <a:t>Connect one of the large motors to one of the output ports A, B, C, and D</a:t>
            </a:r>
          </a:p>
        </p:txBody>
      </p:sp>
    </p:spTree>
    <p:extLst>
      <p:ext uri="{BB962C8B-B14F-4D97-AF65-F5344CB8AC3E}">
        <p14:creationId xmlns:p14="http://schemas.microsoft.com/office/powerpoint/2010/main" val="695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87" y="1333500"/>
            <a:ext cx="7772400" cy="4495800"/>
          </a:xfrm>
        </p:spPr>
        <p:txBody>
          <a:bodyPr/>
          <a:lstStyle/>
          <a:p>
            <a:r>
              <a:rPr lang="en-US" sz="2800" dirty="0" smtClean="0"/>
              <a:t>Every Java class (aka program) can contain:</a:t>
            </a:r>
            <a:endParaRPr lang="en-US" sz="2800" b="1" i="1" dirty="0" smtClean="0"/>
          </a:p>
          <a:p>
            <a:pPr lvl="1"/>
            <a:r>
              <a:rPr lang="en-US" sz="2400" b="1" dirty="0" smtClean="0"/>
              <a:t>fields</a:t>
            </a:r>
            <a:r>
              <a:rPr lang="en-US" sz="2400" dirty="0" smtClean="0"/>
              <a:t>: references for everything a robot “has”</a:t>
            </a:r>
          </a:p>
          <a:p>
            <a:pPr lvl="1"/>
            <a:r>
              <a:rPr lang="en-US" sz="2400" b="1" dirty="0" smtClean="0"/>
              <a:t>methods</a:t>
            </a:r>
            <a:r>
              <a:rPr lang="en-US" sz="2400" dirty="0" smtClean="0"/>
              <a:t>: functions that specify what a robot “does”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2919948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SampleProg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 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b="1" i="1" dirty="0" smtClean="0">
                <a:latin typeface="Consolas" pitchFamily="49" charset="0"/>
                <a:cs typeface="Consolas" pitchFamily="49" charset="0"/>
              </a:rPr>
              <a:t>fields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 to reference what robot “has” </a:t>
            </a:r>
            <a:endParaRPr lang="en-US" sz="2000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private static Sensor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lightSensor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000" dirty="0" smtClean="0">
                <a:latin typeface="Consolas" pitchFamily="49" charset="0"/>
                <a:cs typeface="Consolas" pitchFamily="49" charset="0"/>
              </a:rPr>
            </a:b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b="1" i="1" dirty="0" smtClean="0">
                <a:latin typeface="Consolas" pitchFamily="49" charset="0"/>
                <a:cs typeface="Consolas" pitchFamily="49" charset="0"/>
              </a:rPr>
              <a:t>methods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 to specify what robot “does”</a:t>
            </a:r>
            <a:endParaRPr lang="en-US" sz="2000" i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driveForward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{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method to make robot drive forward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}  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public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static void main(String[]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default ‘main’ method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00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71600"/>
            <a:ext cx="6934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import lejos.hardware.motor.EV3LargeRegulatedMotor;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import </a:t>
            </a:r>
            <a:r>
              <a:rPr lang="en-US" sz="1600" dirty="0" err="1">
                <a:latin typeface="Consolas" panose="020B0609020204030204" pitchFamily="49" charset="0"/>
              </a:rPr>
              <a:t>lejos.hardware.port.MotorPort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public class </a:t>
            </a:r>
            <a:r>
              <a:rPr lang="en-US" sz="1600" dirty="0" err="1">
                <a:latin typeface="Consolas" panose="020B0609020204030204" pitchFamily="49" charset="0"/>
              </a:rPr>
              <a:t>RunMotor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{  // </a:t>
            </a:r>
            <a:r>
              <a:rPr lang="en-US" sz="1600" dirty="0">
                <a:latin typeface="Consolas" panose="020B0609020204030204" pitchFamily="49" charset="0"/>
              </a:rPr>
              <a:t>fields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latin typeface="Consolas" panose="020B0609020204030204" pitchFamily="49" charset="0"/>
              </a:rPr>
              <a:t>public </a:t>
            </a:r>
            <a:r>
              <a:rPr lang="en-US" sz="1600" b="1" dirty="0">
                <a:latin typeface="Consolas" panose="020B0609020204030204" pitchFamily="49" charset="0"/>
              </a:rPr>
              <a:t>static EV3LargeRegulatedMotor </a:t>
            </a:r>
            <a:r>
              <a:rPr lang="en-US" sz="1600" b="1" i="1" dirty="0">
                <a:latin typeface="Consolas" panose="020B0609020204030204" pitchFamily="49" charset="0"/>
              </a:rPr>
              <a:t>motor = </a:t>
            </a:r>
          </a:p>
          <a:p>
            <a:r>
              <a:rPr lang="en-US" sz="1600" b="1" dirty="0" smtClean="0">
                <a:latin typeface="Consolas" panose="020B0609020204030204" pitchFamily="49" charset="0"/>
              </a:rPr>
              <a:t>                    new </a:t>
            </a:r>
            <a:r>
              <a:rPr lang="en-US" sz="1600" b="1" dirty="0">
                <a:latin typeface="Consolas" panose="020B0609020204030204" pitchFamily="49" charset="0"/>
              </a:rPr>
              <a:t>EV3LargeRegulatedMotor(</a:t>
            </a:r>
            <a:r>
              <a:rPr lang="en-US" sz="1600" b="1" dirty="0" err="1">
                <a:latin typeface="Consolas" panose="020B0609020204030204" pitchFamily="49" charset="0"/>
              </a:rPr>
              <a:t>MotorPort.</a:t>
            </a:r>
            <a:r>
              <a:rPr lang="en-US" sz="1600" b="1" i="1" dirty="0" err="1">
                <a:latin typeface="Consolas" panose="020B0609020204030204" pitchFamily="49" charset="0"/>
              </a:rPr>
              <a:t>A</a:t>
            </a:r>
            <a:r>
              <a:rPr lang="en-US" sz="1600" b="1" i="1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 smtClean="0">
              <a:latin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</a:rPr>
              <a:t>   // </a:t>
            </a:r>
            <a:r>
              <a:rPr lang="en-US" sz="1600" dirty="0">
                <a:latin typeface="Consolas" panose="020B0609020204030204" pitchFamily="49" charset="0"/>
              </a:rPr>
              <a:t>methods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latin typeface="Consolas" panose="020B0609020204030204" pitchFamily="49" charset="0"/>
              </a:rPr>
              <a:t>public </a:t>
            </a:r>
            <a:r>
              <a:rPr lang="en-US" sz="1600" b="1" dirty="0">
                <a:latin typeface="Consolas" panose="020B0609020204030204" pitchFamily="49" charset="0"/>
              </a:rPr>
              <a:t>static void </a:t>
            </a:r>
            <a:r>
              <a:rPr lang="en-US" sz="1600" b="1" dirty="0" err="1">
                <a:latin typeface="Consolas" panose="020B0609020204030204" pitchFamily="49" charset="0"/>
              </a:rPr>
              <a:t>motorForward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{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i="1" dirty="0" smtClean="0">
                <a:latin typeface="Consolas" panose="020B0609020204030204" pitchFamily="49" charset="0"/>
              </a:rPr>
              <a:t>      </a:t>
            </a:r>
            <a:r>
              <a:rPr lang="en-US" sz="1400" i="1" dirty="0" err="1" smtClean="0">
                <a:latin typeface="Consolas" panose="020B0609020204030204" pitchFamily="49" charset="0"/>
              </a:rPr>
              <a:t>motor.rotate</a:t>
            </a:r>
            <a:r>
              <a:rPr lang="en-US" sz="1400" i="1" dirty="0" smtClean="0">
                <a:latin typeface="Consolas" panose="020B0609020204030204" pitchFamily="49" charset="0"/>
              </a:rPr>
              <a:t>(360</a:t>
            </a:r>
            <a:r>
              <a:rPr lang="en-US" sz="1400" i="1" dirty="0"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}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latin typeface="Consolas" panose="020B0609020204030204" pitchFamily="49" charset="0"/>
              </a:rPr>
              <a:t>public </a:t>
            </a:r>
            <a:r>
              <a:rPr lang="en-US" sz="1600" b="1" dirty="0">
                <a:latin typeface="Consolas" panose="020B0609020204030204" pitchFamily="49" charset="0"/>
              </a:rPr>
              <a:t>static void </a:t>
            </a:r>
            <a:r>
              <a:rPr lang="en-US" sz="1600" b="1" dirty="0" err="1">
                <a:latin typeface="Consolas" panose="020B0609020204030204" pitchFamily="49" charset="0"/>
              </a:rPr>
              <a:t>motorBackwards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{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i="1" dirty="0" smtClean="0">
                <a:latin typeface="Consolas" panose="020B0609020204030204" pitchFamily="49" charset="0"/>
              </a:rPr>
              <a:t>      </a:t>
            </a:r>
            <a:r>
              <a:rPr lang="en-US" sz="1400" i="1" dirty="0" err="1" smtClean="0">
                <a:latin typeface="Consolas" panose="020B0609020204030204" pitchFamily="49" charset="0"/>
              </a:rPr>
              <a:t>motor.rotate</a:t>
            </a:r>
            <a:r>
              <a:rPr lang="en-US" sz="1400" i="1" dirty="0">
                <a:latin typeface="Consolas" panose="020B0609020204030204" pitchFamily="49" charset="0"/>
              </a:rPr>
              <a:t>(-360);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}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latin typeface="Consolas" panose="020B0609020204030204" pitchFamily="49" charset="0"/>
              </a:rPr>
              <a:t>public </a:t>
            </a:r>
            <a:r>
              <a:rPr lang="en-US" sz="1600" b="1" dirty="0">
                <a:latin typeface="Consolas" panose="020B0609020204030204" pitchFamily="49" charset="0"/>
              </a:rPr>
              <a:t>static void main(String[]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{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i="1" dirty="0" smtClean="0">
                <a:latin typeface="Consolas" panose="020B0609020204030204" pitchFamily="49" charset="0"/>
              </a:rPr>
              <a:t>      </a:t>
            </a:r>
            <a:r>
              <a:rPr lang="en-US" sz="1400" i="1" dirty="0" err="1" smtClean="0">
                <a:latin typeface="Consolas" panose="020B0609020204030204" pitchFamily="49" charset="0"/>
              </a:rPr>
              <a:t>motorForward</a:t>
            </a:r>
            <a:r>
              <a:rPr lang="en-US" sz="1400" i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400" i="1" dirty="0" smtClean="0">
                <a:latin typeface="Consolas" panose="020B0609020204030204" pitchFamily="49" charset="0"/>
              </a:rPr>
              <a:t>      </a:t>
            </a:r>
            <a:r>
              <a:rPr lang="en-US" sz="1400" i="1" dirty="0" err="1" smtClean="0">
                <a:latin typeface="Consolas" panose="020B0609020204030204" pitchFamily="49" charset="0"/>
              </a:rPr>
              <a:t>motorBackwards</a:t>
            </a:r>
            <a:r>
              <a:rPr lang="en-US" sz="1400" i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   }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Simple Driving Robot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90800"/>
            <a:ext cx="1845527" cy="1828800"/>
          </a:xfrm>
          <a:prstGeom prst="rect">
            <a:avLst/>
          </a:prstGeom>
        </p:spPr>
      </p:pic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2667000"/>
            <a:ext cx="2209800" cy="18478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255088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one of these robots (click for blueprints or visit our web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our Robot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105400"/>
          </a:xfrm>
        </p:spPr>
        <p:txBody>
          <a:bodyPr/>
          <a:lstStyle/>
          <a:p>
            <a:r>
              <a:rPr lang="en-US" dirty="0" smtClean="0"/>
              <a:t>To design any program, we ask:</a:t>
            </a:r>
          </a:p>
          <a:p>
            <a:pPr lvl="1"/>
            <a:r>
              <a:rPr lang="en-US" dirty="0" smtClean="0"/>
              <a:t>What does the robot </a:t>
            </a:r>
            <a:r>
              <a:rPr lang="en-US" i="1" dirty="0" smtClean="0"/>
              <a:t>have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it supposed to </a:t>
            </a:r>
            <a:r>
              <a:rPr lang="en-US" i="1" dirty="0" smtClean="0"/>
              <a:t>do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It has: left and right motor</a:t>
            </a:r>
          </a:p>
          <a:p>
            <a:pPr lvl="1"/>
            <a:r>
              <a:rPr lang="en-US" i="1" dirty="0" smtClean="0"/>
              <a:t>we need two </a:t>
            </a:r>
            <a:r>
              <a:rPr lang="en-US" i="1" dirty="0"/>
              <a:t>fields of type ‘motor</a:t>
            </a:r>
            <a:r>
              <a:rPr lang="en-US" i="1" dirty="0" smtClean="0"/>
              <a:t>’ with different names</a:t>
            </a:r>
          </a:p>
          <a:p>
            <a:r>
              <a:rPr lang="en-US" dirty="0" smtClean="0"/>
              <a:t>It needs to do: drive and turn</a:t>
            </a:r>
          </a:p>
          <a:p>
            <a:pPr lvl="1"/>
            <a:r>
              <a:rPr lang="en-US" i="1" dirty="0"/>
              <a:t>w</a:t>
            </a:r>
            <a:r>
              <a:rPr lang="en-US" i="1" dirty="0" smtClean="0"/>
              <a:t>e need two methods (in addition to the standard </a:t>
            </a:r>
            <a:r>
              <a:rPr lang="en-US" dirty="0" smtClean="0"/>
              <a:t>main </a:t>
            </a:r>
            <a:r>
              <a:rPr lang="en-US" i="1" dirty="0" smtClean="0"/>
              <a:t>method)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55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our Robot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public class </a:t>
            </a:r>
            <a:r>
              <a:rPr lang="en-US" sz="2000" dirty="0" err="1" smtClean="0">
                <a:latin typeface="Consolas" panose="020B0609020204030204" pitchFamily="49" charset="0"/>
              </a:rPr>
              <a:t>MyFirstRobot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{  </a:t>
            </a:r>
            <a:r>
              <a:rPr lang="en-US" sz="1600" i="1" dirty="0" smtClean="0">
                <a:latin typeface="Consolas" panose="020B0609020204030204" pitchFamily="49" charset="0"/>
              </a:rPr>
              <a:t>// fields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public static EV3LargeRegulatedMotor </a:t>
            </a:r>
            <a:r>
              <a:rPr lang="en-US" sz="2000" dirty="0" err="1" smtClean="0">
                <a:latin typeface="Consolas" panose="020B0609020204030204" pitchFamily="49" charset="0"/>
              </a:rPr>
              <a:t>motorLeft</a:t>
            </a:r>
            <a:r>
              <a:rPr lang="en-US" sz="2000" dirty="0" smtClean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    new EV3LargeRegulatedMotor(</a:t>
            </a:r>
            <a:r>
              <a:rPr lang="en-US" sz="2000" dirty="0" err="1" smtClean="0">
                <a:latin typeface="Consolas" panose="020B0609020204030204" pitchFamily="49" charset="0"/>
              </a:rPr>
              <a:t>MotorPort.A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public static </a:t>
            </a:r>
            <a:r>
              <a:rPr lang="en-US" sz="2000" dirty="0">
                <a:latin typeface="Consolas" panose="020B0609020204030204" pitchFamily="49" charset="0"/>
              </a:rPr>
              <a:t>EV3LargeRegulatedMotor </a:t>
            </a:r>
            <a:r>
              <a:rPr lang="en-US" sz="2000" dirty="0" err="1">
                <a:latin typeface="Consolas" panose="020B0609020204030204" pitchFamily="49" charset="0"/>
              </a:rPr>
              <a:t>m</a:t>
            </a:r>
            <a:r>
              <a:rPr lang="en-US" sz="2000" dirty="0" err="1" smtClean="0">
                <a:latin typeface="Consolas" panose="020B0609020204030204" pitchFamily="49" charset="0"/>
              </a:rPr>
              <a:t>otorRight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new </a:t>
            </a:r>
            <a:r>
              <a:rPr lang="en-US" sz="2000" dirty="0" smtClean="0">
                <a:latin typeface="Consolas" panose="020B0609020204030204" pitchFamily="49" charset="0"/>
              </a:rPr>
              <a:t>EV3LargeRegulatedMotor(</a:t>
            </a:r>
            <a:r>
              <a:rPr lang="en-US" sz="2000" dirty="0" err="1" smtClean="0">
                <a:latin typeface="Consolas" panose="020B0609020204030204" pitchFamily="49" charset="0"/>
              </a:rPr>
              <a:t>MotorPort.D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1600" i="1" dirty="0" smtClean="0">
                <a:latin typeface="Consolas" panose="020B0609020204030204" pitchFamily="49" charset="0"/>
              </a:rPr>
              <a:t>// methods</a:t>
            </a:r>
            <a:endParaRPr lang="en-US" sz="2000" i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public static void turn()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{}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public static void drive()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{}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public static void main(String[] </a:t>
            </a:r>
            <a:r>
              <a:rPr lang="en-US" sz="2000" dirty="0" err="1" smtClean="0">
                <a:latin typeface="Consolas" panose="020B0609020204030204" pitchFamily="49" charset="0"/>
              </a:rPr>
              <a:t>args</a:t>
            </a:r>
            <a:r>
              <a:rPr lang="en-US" sz="20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{ }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 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our Robot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public </a:t>
            </a:r>
            <a:r>
              <a:rPr lang="en-US" sz="1800" b="1" dirty="0">
                <a:latin typeface="Consolas" panose="020B0609020204030204" pitchFamily="49" charset="0"/>
              </a:rPr>
              <a:t>static void turn()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Consolas" panose="020B0609020204030204" pitchFamily="49" charset="0"/>
              </a:rPr>
              <a:t>   </a:t>
            </a:r>
            <a:r>
              <a:rPr lang="en-US" sz="1800" i="1" dirty="0" err="1" smtClean="0">
                <a:latin typeface="Consolas" panose="020B0609020204030204" pitchFamily="49" charset="0"/>
              </a:rPr>
              <a:t>motorLeft.rotate</a:t>
            </a:r>
            <a:r>
              <a:rPr lang="en-US" sz="1800" i="1" dirty="0" smtClean="0">
                <a:latin typeface="Consolas" panose="020B0609020204030204" pitchFamily="49" charset="0"/>
              </a:rPr>
              <a:t>(360</a:t>
            </a:r>
            <a:r>
              <a:rPr lang="en-US" sz="1800" i="1" dirty="0">
                <a:latin typeface="Consolas" panose="020B0609020204030204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i="1" dirty="0" err="1">
                <a:latin typeface="Consolas" panose="020B0609020204030204" pitchFamily="49" charset="0"/>
              </a:rPr>
              <a:t>motorRight.rotate</a:t>
            </a:r>
            <a:r>
              <a:rPr lang="en-US" sz="1800" i="1" dirty="0">
                <a:latin typeface="Consolas" panose="020B0609020204030204" pitchFamily="49" charset="0"/>
              </a:rPr>
              <a:t>(-360);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public </a:t>
            </a:r>
            <a:r>
              <a:rPr lang="en-US" sz="1800" b="1" dirty="0">
                <a:latin typeface="Consolas" panose="020B0609020204030204" pitchFamily="49" charset="0"/>
              </a:rPr>
              <a:t>static void drive()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i="1" dirty="0" err="1">
                <a:latin typeface="Consolas" panose="020B0609020204030204" pitchFamily="49" charset="0"/>
              </a:rPr>
              <a:t>motorLeft.rotate</a:t>
            </a:r>
            <a:r>
              <a:rPr lang="en-US" sz="1800" i="1" dirty="0">
                <a:latin typeface="Consolas" panose="020B0609020204030204" pitchFamily="49" charset="0"/>
              </a:rPr>
              <a:t>(360, </a:t>
            </a:r>
            <a:r>
              <a:rPr lang="en-US" sz="1800" b="1" i="1" dirty="0">
                <a:latin typeface="Consolas" panose="020B0609020204030204" pitchFamily="49" charset="0"/>
              </a:rPr>
              <a:t>true);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i="1" dirty="0" err="1">
                <a:latin typeface="Consolas" panose="020B0609020204030204" pitchFamily="49" charset="0"/>
              </a:rPr>
              <a:t>motorRight.rotate</a:t>
            </a:r>
            <a:r>
              <a:rPr lang="en-US" sz="1800" i="1" dirty="0">
                <a:latin typeface="Consolas" panose="020B0609020204030204" pitchFamily="49" charset="0"/>
              </a:rPr>
              <a:t>(360);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public </a:t>
            </a:r>
            <a:r>
              <a:rPr lang="en-US" sz="1800" b="1" dirty="0">
                <a:latin typeface="Consolas" panose="020B0609020204030204" pitchFamily="49" charset="0"/>
              </a:rPr>
              <a:t>static void main(String[] </a:t>
            </a:r>
            <a:r>
              <a:rPr lang="en-US" sz="1800" b="1" dirty="0" err="1" smtClean="0">
                <a:latin typeface="Consolas" panose="020B0609020204030204" pitchFamily="49" charset="0"/>
              </a:rPr>
              <a:t>args</a:t>
            </a:r>
            <a:r>
              <a:rPr lang="en-US" sz="1800" b="1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drive();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turn();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  <a:endParaRPr lang="en-US" sz="18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our Robot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105400"/>
          </a:xfrm>
        </p:spPr>
        <p:txBody>
          <a:bodyPr/>
          <a:lstStyle/>
          <a:p>
            <a:r>
              <a:rPr lang="en-US" dirty="0" smtClean="0"/>
              <a:t>Issues left to fix and/or improve</a:t>
            </a:r>
          </a:p>
          <a:p>
            <a:pPr lvl="1"/>
            <a:r>
              <a:rPr lang="en-US" sz="2400" b="1" dirty="0">
                <a:latin typeface="Consolas" panose="020B0609020204030204" pitchFamily="49" charset="0"/>
              </a:rPr>
              <a:t>t</a:t>
            </a:r>
            <a:r>
              <a:rPr lang="en-US" sz="2400" b="1" dirty="0" smtClean="0">
                <a:latin typeface="Consolas" panose="020B0609020204030204" pitchFamily="49" charset="0"/>
              </a:rPr>
              <a:t>urn</a:t>
            </a:r>
            <a:r>
              <a:rPr lang="en-US" sz="2400" dirty="0" smtClean="0"/>
              <a:t> </a:t>
            </a:r>
            <a:r>
              <a:rPr lang="en-US" dirty="0" smtClean="0"/>
              <a:t>method should turn 90 degrees</a:t>
            </a:r>
          </a:p>
          <a:p>
            <a:pPr lvl="1"/>
            <a:r>
              <a:rPr lang="en-US" sz="2400" b="1" dirty="0" smtClean="0">
                <a:latin typeface="Consolas" panose="020B0609020204030204" pitchFamily="49" charset="0"/>
              </a:rPr>
              <a:t>drive</a:t>
            </a:r>
            <a:r>
              <a:rPr lang="en-US" sz="2400" dirty="0" smtClean="0"/>
              <a:t> </a:t>
            </a:r>
            <a:r>
              <a:rPr lang="en-US" dirty="0" smtClean="0"/>
              <a:t>method should drive 50 cm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Need </a:t>
            </a:r>
            <a:r>
              <a:rPr lang="en-US" i="1" dirty="0" smtClean="0"/>
              <a:t>more flexibility </a:t>
            </a:r>
            <a:r>
              <a:rPr lang="en-US" dirty="0" smtClean="0"/>
              <a:t>in </a:t>
            </a:r>
            <a:r>
              <a:rPr lang="en-US" sz="2800" dirty="0" smtClean="0">
                <a:latin typeface="Consolas" panose="020B0609020204030204" pitchFamily="49" charset="0"/>
              </a:rPr>
              <a:t>turn </a:t>
            </a:r>
            <a:r>
              <a:rPr lang="en-US" dirty="0" smtClean="0"/>
              <a:t>and </a:t>
            </a:r>
            <a:r>
              <a:rPr lang="en-US" sz="2800" dirty="0" smtClean="0">
                <a:latin typeface="Consolas" panose="020B0609020204030204" pitchFamily="49" charset="0"/>
              </a:rPr>
              <a:t>drive</a:t>
            </a:r>
            <a:r>
              <a:rPr lang="en-US" sz="2800" dirty="0" smtClean="0"/>
              <a:t> </a:t>
            </a:r>
            <a:r>
              <a:rPr lang="en-US" dirty="0" smtClean="0"/>
              <a:t>methods to solve </a:t>
            </a:r>
            <a:r>
              <a:rPr lang="en-US" i="1" dirty="0" smtClean="0"/>
              <a:t>second challenge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turn</a:t>
            </a:r>
            <a:r>
              <a:rPr lang="en-US" dirty="0"/>
              <a:t> </a:t>
            </a:r>
            <a:r>
              <a:rPr lang="en-US" dirty="0" smtClean="0"/>
              <a:t>method should have an </a:t>
            </a:r>
            <a:r>
              <a:rPr lang="en-US" i="1" dirty="0" smtClean="0"/>
              <a:t>input</a:t>
            </a:r>
            <a:r>
              <a:rPr lang="en-US" dirty="0" smtClean="0"/>
              <a:t> to specify how many degrees to turn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drive</a:t>
            </a:r>
            <a:r>
              <a:rPr lang="en-US" dirty="0"/>
              <a:t> </a:t>
            </a:r>
            <a:r>
              <a:rPr lang="en-US" dirty="0" smtClean="0"/>
              <a:t>method should have an </a:t>
            </a:r>
            <a:r>
              <a:rPr lang="en-US" i="1" dirty="0" smtClean="0"/>
              <a:t>input</a:t>
            </a:r>
            <a:r>
              <a:rPr lang="en-US" dirty="0" smtClean="0"/>
              <a:t> to specify how many cm to drive forward</a:t>
            </a:r>
          </a:p>
        </p:txBody>
      </p:sp>
    </p:spTree>
    <p:extLst>
      <p:ext uri="{BB962C8B-B14F-4D97-AF65-F5344CB8AC3E}">
        <p14:creationId xmlns:p14="http://schemas.microsoft.com/office/powerpoint/2010/main" val="296825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5105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“Creating a sequence of instructions to enable the computer/robot to do something”</a:t>
            </a:r>
          </a:p>
          <a:p>
            <a:pPr algn="r">
              <a:buNone/>
            </a:pPr>
            <a:r>
              <a:rPr lang="en-US" sz="1800" dirty="0" smtClean="0"/>
              <a:t>http://wordnetweb.princeton.edu/perl/webwn?s=computer programming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b="1" dirty="0" smtClean="0"/>
              <a:t>Create </a:t>
            </a:r>
            <a:r>
              <a:rPr lang="en-US" sz="2400" dirty="0" smtClean="0"/>
              <a:t>the program , i.e. the sequence of instructions. </a:t>
            </a:r>
            <a:br>
              <a:rPr lang="en-US" sz="2400" dirty="0" smtClean="0"/>
            </a:br>
            <a:r>
              <a:rPr lang="en-US" sz="2400" dirty="0" smtClean="0"/>
              <a:t>M</a:t>
            </a:r>
            <a:r>
              <a:rPr lang="en-US" sz="2000" dirty="0" smtClean="0"/>
              <a:t>ost spoken languages are full of ambiguities, so we use a </a:t>
            </a:r>
            <a:r>
              <a:rPr lang="en-US" sz="2000" i="1" dirty="0" smtClean="0"/>
              <a:t>special</a:t>
            </a:r>
            <a:r>
              <a:rPr lang="en-US" sz="2000" dirty="0" smtClean="0"/>
              <a:t> language instead, such as Java (or C++, Perl, Scheme, Python, or …)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/>
              <a:t>Need to learn the </a:t>
            </a:r>
            <a:r>
              <a:rPr lang="en-US" sz="2400" b="1" dirty="0"/>
              <a:t>grammar and vocabulary</a:t>
            </a:r>
            <a:r>
              <a:rPr lang="en-US" sz="2400" dirty="0"/>
              <a:t> of our special language of choice (Java</a:t>
            </a:r>
            <a:r>
              <a:rPr lang="en-US" sz="2400" dirty="0" smtClean="0"/>
              <a:t>)</a:t>
            </a:r>
            <a:endParaRPr lang="en-US" sz="2400" b="1" dirty="0" smtClean="0"/>
          </a:p>
          <a:p>
            <a:pPr>
              <a:buFont typeface="+mj-lt"/>
              <a:buAutoNum type="arabicPeriod"/>
            </a:pPr>
            <a:r>
              <a:rPr lang="en-US" sz="2400" b="1" dirty="0" smtClean="0"/>
              <a:t>Translate</a:t>
            </a:r>
            <a:r>
              <a:rPr lang="en-US" sz="2400" dirty="0" smtClean="0"/>
              <a:t> the program into instructions that the computer processor can understand (</a:t>
            </a:r>
            <a:r>
              <a:rPr lang="en-US" sz="2400" i="1" dirty="0" smtClean="0"/>
              <a:t>handled by IDE</a:t>
            </a:r>
            <a:r>
              <a:rPr lang="en-US" sz="2400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sz="2400" b="1" dirty="0" smtClean="0"/>
              <a:t>Execute</a:t>
            </a:r>
            <a:r>
              <a:rPr lang="en-US" sz="2400" dirty="0" smtClean="0"/>
              <a:t> instructions (</a:t>
            </a:r>
            <a:r>
              <a:rPr lang="en-US" sz="2400" i="1" dirty="0" smtClean="0"/>
              <a:t>handled by IDE</a:t>
            </a:r>
            <a:r>
              <a:rPr lang="en-US" sz="2400" dirty="0" smtClean="0"/>
              <a:t>) </a:t>
            </a:r>
            <a:r>
              <a:rPr lang="en-US" sz="2800" b="1" i="1" dirty="0"/>
              <a:t>and test </a:t>
            </a:r>
            <a:r>
              <a:rPr lang="en-US" sz="2800" b="1" i="1" dirty="0" smtClean="0"/>
              <a:t>program!</a:t>
            </a: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953000"/>
          </a:xfrm>
        </p:spPr>
        <p:txBody>
          <a:bodyPr/>
          <a:lstStyle/>
          <a:p>
            <a:r>
              <a:rPr lang="en-US" dirty="0" smtClean="0"/>
              <a:t>Create program with a </a:t>
            </a:r>
            <a:r>
              <a:rPr lang="en-US" sz="2800" b="1" dirty="0">
                <a:latin typeface="Consolas" panose="020B0609020204030204" pitchFamily="49" charset="0"/>
              </a:rPr>
              <a:t>drive</a:t>
            </a:r>
            <a:r>
              <a:rPr lang="en-US" sz="2800" dirty="0"/>
              <a:t> </a:t>
            </a:r>
            <a:r>
              <a:rPr lang="en-US" dirty="0" smtClean="0"/>
              <a:t>and </a:t>
            </a:r>
            <a:r>
              <a:rPr lang="en-US" sz="2800" b="1" dirty="0" smtClean="0">
                <a:latin typeface="Consolas" panose="020B0609020204030204" pitchFamily="49" charset="0"/>
              </a:rPr>
              <a:t>turn</a:t>
            </a:r>
            <a:r>
              <a:rPr lang="en-US" sz="2800" dirty="0" smtClean="0"/>
              <a:t> </a:t>
            </a:r>
            <a:r>
              <a:rPr lang="en-US" dirty="0" smtClean="0"/>
              <a:t>method and test them.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Next </a:t>
            </a:r>
            <a:r>
              <a:rPr lang="en-US" b="1" dirty="0" smtClean="0"/>
              <a:t>Challenge (for next Wed):</a:t>
            </a:r>
            <a:r>
              <a:rPr lang="en-US" dirty="0" smtClean="0"/>
              <a:t> </a:t>
            </a:r>
            <a:r>
              <a:rPr lang="en-US" dirty="0" smtClean="0"/>
              <a:t>Adjust the </a:t>
            </a:r>
            <a:r>
              <a:rPr lang="en-US" sz="2800" dirty="0" smtClean="0">
                <a:latin typeface="Consolas" panose="020B0609020204030204" pitchFamily="49" charset="0"/>
              </a:rPr>
              <a:t>main </a:t>
            </a:r>
            <a:r>
              <a:rPr lang="en-US" dirty="0" smtClean="0"/>
              <a:t>method so that your robot drives in the shape of some </a:t>
            </a:r>
            <a:r>
              <a:rPr lang="en-US" dirty="0" smtClean="0"/>
              <a:t>geometric </a:t>
            </a:r>
            <a:r>
              <a:rPr lang="en-US" dirty="0" smtClean="0"/>
              <a:t>pattern (square, rectangle, triangle, pentagon, Star of David, </a:t>
            </a:r>
            <a:r>
              <a:rPr lang="en-US" dirty="0" err="1" smtClean="0"/>
              <a:t>etc</a:t>
            </a:r>
            <a:r>
              <a:rPr lang="en-US" dirty="0" smtClean="0"/>
              <a:t>) and returns to the spot where it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Grammar of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105400"/>
          </a:xfrm>
        </p:spPr>
        <p:txBody>
          <a:bodyPr/>
          <a:lstStyle/>
          <a:p>
            <a:r>
              <a:rPr lang="en-US" sz="2800" dirty="0" smtClean="0"/>
              <a:t>A (Java) program is a sequence of statements, one per line</a:t>
            </a:r>
          </a:p>
          <a:p>
            <a:r>
              <a:rPr lang="en-US" sz="2800" dirty="0" smtClean="0"/>
              <a:t>Java is case-sensitive, i.e. the word “LCD” and “</a:t>
            </a:r>
            <a:r>
              <a:rPr lang="en-US" sz="2800" dirty="0" err="1" smtClean="0"/>
              <a:t>Lcd</a:t>
            </a:r>
            <a:r>
              <a:rPr lang="en-US" sz="2800" dirty="0" smtClean="0"/>
              <a:t>” are considered different.</a:t>
            </a:r>
          </a:p>
          <a:p>
            <a:r>
              <a:rPr lang="en-US" sz="2800" dirty="0" smtClean="0"/>
              <a:t>A valid Java statement must end with a semi-colon ; unless it starts a group.</a:t>
            </a:r>
          </a:p>
          <a:p>
            <a:r>
              <a:rPr lang="en-US" sz="2800" dirty="0" smtClean="0"/>
              <a:t>Java uses three sets of parenthesis/brackets:</a:t>
            </a:r>
          </a:p>
          <a:p>
            <a:pPr lvl="1"/>
            <a:r>
              <a:rPr lang="en-US" sz="2400" dirty="0" smtClean="0"/>
              <a:t>curly brackets “{ … }” to group statements together</a:t>
            </a:r>
          </a:p>
          <a:p>
            <a:pPr lvl="1"/>
            <a:r>
              <a:rPr lang="en-US" sz="2400" dirty="0" smtClean="0"/>
              <a:t>regular parenthesis “(…)” to denote inputs to functions and for math expressions</a:t>
            </a:r>
          </a:p>
          <a:p>
            <a:pPr lvl="1"/>
            <a:r>
              <a:rPr lang="en-US" sz="2400" dirty="0" smtClean="0"/>
              <a:t>square brackets “[ … ]” to denote what’s called arrays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Grammar of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8153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Every</a:t>
            </a:r>
            <a:r>
              <a:rPr lang="en-US" sz="2400" dirty="0" smtClean="0"/>
              <a:t> (almost) Java program has a unique </a:t>
            </a:r>
            <a:r>
              <a:rPr lang="en-US" sz="2400" b="1" dirty="0" smtClean="0"/>
              <a:t>program name</a:t>
            </a:r>
            <a:r>
              <a:rPr lang="en-US" sz="2400" dirty="0" smtClean="0"/>
              <a:t> and includes as a minimum </a:t>
            </a:r>
            <a:r>
              <a:rPr lang="en-US" sz="2400" b="1" dirty="0" smtClean="0"/>
              <a:t>the following lines</a:t>
            </a:r>
            <a:r>
              <a:rPr lang="en-US" sz="2400" dirty="0" smtClean="0"/>
              <a:t>, known as the </a:t>
            </a:r>
            <a:r>
              <a:rPr lang="en-US" sz="2400" b="1" dirty="0" smtClean="0"/>
              <a:t>standard framework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1400" dirty="0" smtClean="0"/>
          </a:p>
          <a:p>
            <a:pPr marL="400050" lvl="1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ProgramName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{ </a:t>
            </a:r>
          </a:p>
          <a:p>
            <a:pPr marL="400050" lvl="1" indent="0">
              <a:buNone/>
            </a:pP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   // Comments start with // and comment on the code </a:t>
            </a:r>
          </a:p>
          <a:p>
            <a:pPr marL="400050" lvl="1" indent="0">
              <a:buNone/>
            </a:pPr>
            <a:r>
              <a:rPr lang="en-US" sz="1800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  // in plain English</a:t>
            </a:r>
          </a:p>
          <a:p>
            <a:pPr marL="400050" lvl="1" indent="0">
              <a:buNone/>
            </a:pPr>
            <a:r>
              <a:rPr lang="en-US" sz="1800" b="1" i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anose="05000000000000000000" pitchFamily="2" charset="2"/>
              </a:rPr>
              <a:t> here goes </a:t>
            </a:r>
            <a:r>
              <a:rPr lang="en-US" sz="1800" b="1" i="1" dirty="0" smtClean="0">
                <a:latin typeface="Consolas" pitchFamily="49" charset="0"/>
                <a:cs typeface="Consolas" pitchFamily="49" charset="0"/>
                <a:sym typeface="Wingdings" panose="05000000000000000000" pitchFamily="2" charset="2"/>
              </a:rPr>
              <a:t>your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anose="05000000000000000000" pitchFamily="2" charset="2"/>
              </a:rPr>
              <a:t> Java code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} 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0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Robot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MakeSound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public static void main(String[]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// TODO Auto-generated method stub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Robot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MakeSound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public static void main(String[]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// TODO Auto-generated method stub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Robot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MakeSound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public static void main(String[]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// play standard “A” for 1.5 seconds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Sound.playTone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(440, 1500);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Fixed EV3 Components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924800" cy="5562600"/>
          </a:xfrm>
        </p:spPr>
        <p:txBody>
          <a:bodyPr/>
          <a:lstStyle/>
          <a:p>
            <a:r>
              <a:rPr lang="en-US" dirty="0" smtClean="0"/>
              <a:t>The EV3 brick includes many </a:t>
            </a:r>
            <a:r>
              <a:rPr lang="en-US" i="1" dirty="0" smtClean="0"/>
              <a:t>named components</a:t>
            </a:r>
            <a:r>
              <a:rPr lang="en-US" dirty="0" smtClean="0"/>
              <a:t> such as LCD, Button, Sound, etc.</a:t>
            </a:r>
          </a:p>
          <a:p>
            <a:r>
              <a:rPr lang="en-US" dirty="0"/>
              <a:t>P</a:t>
            </a:r>
            <a:r>
              <a:rPr lang="en-US" dirty="0" smtClean="0"/>
              <a:t>rogramming those is easy: use them by </a:t>
            </a:r>
            <a:r>
              <a:rPr lang="en-US" b="1" dirty="0" smtClean="0"/>
              <a:t>name</a:t>
            </a:r>
            <a:r>
              <a:rPr lang="en-US" dirty="0" smtClean="0"/>
              <a:t> and call on their built-in </a:t>
            </a:r>
            <a:r>
              <a:rPr lang="en-US" b="1" dirty="0" smtClean="0"/>
              <a:t>functions</a:t>
            </a:r>
            <a:r>
              <a:rPr lang="en-US" dirty="0" smtClean="0"/>
              <a:t> using the syntax </a:t>
            </a:r>
          </a:p>
          <a:p>
            <a:pPr lvl="1">
              <a:buNone/>
            </a:pPr>
            <a:r>
              <a:rPr lang="en-US" i="1" dirty="0" smtClean="0"/>
              <a:t>      </a:t>
            </a:r>
            <a:r>
              <a:rPr lang="en-US" sz="2400" i="1" dirty="0" smtClean="0">
                <a:latin typeface="Consolas" pitchFamily="49" charset="0"/>
                <a:cs typeface="Consolas" pitchFamily="49" charset="0"/>
              </a:rPr>
              <a:t>  </a:t>
            </a:r>
            <a:br>
              <a:rPr lang="en-US" sz="2400" i="1" dirty="0" smtClean="0">
                <a:latin typeface="Consolas" pitchFamily="49" charset="0"/>
                <a:cs typeface="Consolas" pitchFamily="49" charset="0"/>
              </a:rPr>
            </a:b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Component.function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(optional input)</a:t>
            </a:r>
            <a:br>
              <a:rPr lang="en-US" i="1" dirty="0" smtClean="0">
                <a:latin typeface="Consolas" pitchFamily="49" charset="0"/>
                <a:cs typeface="Consolas" pitchFamily="49" charset="0"/>
              </a:rPr>
            </a:br>
            <a:endParaRPr lang="en-US" sz="2400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/>
              <a:t>Note: i</a:t>
            </a:r>
            <a:r>
              <a:rPr lang="en-US" dirty="0" smtClean="0"/>
              <a:t>n proper Java lingo such functions are called </a:t>
            </a:r>
            <a:r>
              <a:rPr lang="en-US" i="1" dirty="0" smtClean="0"/>
              <a:t>static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“Sound”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Sound</a:t>
            </a:r>
            <a:r>
              <a:rPr lang="en-US" dirty="0" smtClean="0"/>
              <a:t> component supports the following static methods to generate music: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Sound.beep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Sound.beepSequence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Sound.beepSequenceUp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Sound.buzz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Sound.pause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millisecs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Sound.playTone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(freq, duration)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Sound.playSample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(File 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5134</TotalTime>
  <Words>983</Words>
  <Application>Microsoft Office PowerPoint</Application>
  <PresentationFormat>On-screen Show (4:3)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Consolas</vt:lpstr>
      <vt:lpstr>Symbol</vt:lpstr>
      <vt:lpstr>Times New Roman</vt:lpstr>
      <vt:lpstr>Wingdings</vt:lpstr>
      <vt:lpstr>Lock And Key</vt:lpstr>
      <vt:lpstr>Introduction to Robots and the Mind  - Programming Basics -</vt:lpstr>
      <vt:lpstr>Programming</vt:lpstr>
      <vt:lpstr>Basic Grammar of Java</vt:lpstr>
      <vt:lpstr>Basic Grammar of Java</vt:lpstr>
      <vt:lpstr>A Complete Robot Program</vt:lpstr>
      <vt:lpstr>A Complete Robot Program</vt:lpstr>
      <vt:lpstr>A Complete Robot Program</vt:lpstr>
      <vt:lpstr>Fixed EV3 Components </vt:lpstr>
      <vt:lpstr>The “Sound” Component</vt:lpstr>
      <vt:lpstr>Your first “Challenge”</vt:lpstr>
      <vt:lpstr>Robot Teams</vt:lpstr>
      <vt:lpstr>Working with Motors</vt:lpstr>
      <vt:lpstr>Fields and Methods</vt:lpstr>
      <vt:lpstr>Sample program</vt:lpstr>
      <vt:lpstr>Building a Simple Driving Robot</vt:lpstr>
      <vt:lpstr>Programming our Robot (1)</vt:lpstr>
      <vt:lpstr>Programming our Robot (2)</vt:lpstr>
      <vt:lpstr>Programming our Robot (3)</vt:lpstr>
      <vt:lpstr>Programming our Robot (4)</vt:lpstr>
      <vt:lpstr>Homework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458</cp:revision>
  <dcterms:created xsi:type="dcterms:W3CDTF">1999-07-19T15:46:41Z</dcterms:created>
  <dcterms:modified xsi:type="dcterms:W3CDTF">2016-01-21T17:03:38Z</dcterms:modified>
</cp:coreProperties>
</file>