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0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696" y="-7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34B484-056D-4C9C-B561-0622674DB3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DA2041-BB35-44E0-8D28-18A2024D967C}">
      <dgm:prSet/>
      <dgm:spPr/>
      <dgm:t>
        <a:bodyPr/>
        <a:lstStyle/>
        <a:p>
          <a:pPr rtl="0"/>
          <a:r>
            <a:rPr lang="en-US" dirty="0" smtClean="0"/>
            <a:t>Android is a </a:t>
          </a:r>
          <a:r>
            <a:rPr lang="en-US" i="1" dirty="0" smtClean="0"/>
            <a:t>Linux-based mobile phone operating system </a:t>
          </a:r>
          <a:r>
            <a:rPr lang="en-US" dirty="0" smtClean="0"/>
            <a:t>developed by Google*</a:t>
          </a:r>
          <a:endParaRPr lang="en-US" dirty="0"/>
        </a:p>
      </dgm:t>
    </dgm:pt>
    <dgm:pt modelId="{680EC22B-7782-4474-9CAF-A5DD62A8AC5E}" type="parTrans" cxnId="{55AAFCCE-1727-4C45-A950-5DFF3FE9FC5B}">
      <dgm:prSet/>
      <dgm:spPr/>
      <dgm:t>
        <a:bodyPr/>
        <a:lstStyle/>
        <a:p>
          <a:endParaRPr lang="en-US"/>
        </a:p>
      </dgm:t>
    </dgm:pt>
    <dgm:pt modelId="{B670380B-876E-4E07-9294-C6CDC4DBCB9C}" type="sibTrans" cxnId="{55AAFCCE-1727-4C45-A950-5DFF3FE9FC5B}">
      <dgm:prSet/>
      <dgm:spPr/>
      <dgm:t>
        <a:bodyPr/>
        <a:lstStyle/>
        <a:p>
          <a:endParaRPr lang="en-US"/>
        </a:p>
      </dgm:t>
    </dgm:pt>
    <dgm:pt modelId="{96417A70-4241-4209-915A-AC47100A3954}">
      <dgm:prSet/>
      <dgm:spPr/>
      <dgm:t>
        <a:bodyPr/>
        <a:lstStyle/>
        <a:p>
          <a:pPr rtl="0"/>
          <a:r>
            <a:rPr lang="en-US" dirty="0" smtClean="0"/>
            <a:t>Android is </a:t>
          </a:r>
          <a:r>
            <a:rPr lang="en-US" i="1" dirty="0" smtClean="0"/>
            <a:t>open source; </a:t>
          </a:r>
          <a:r>
            <a:rPr lang="en-US" dirty="0" smtClean="0"/>
            <a:t>Google releases the code under the Apache License; source code will only run on select devices (Nexus line)</a:t>
          </a:r>
          <a:endParaRPr lang="en-US" dirty="0"/>
        </a:p>
      </dgm:t>
    </dgm:pt>
    <dgm:pt modelId="{36402E35-4486-47B8-B5AE-BA47E6290D05}" type="parTrans" cxnId="{F6164F50-4230-45F8-A44D-8263A73C8D25}">
      <dgm:prSet/>
      <dgm:spPr/>
      <dgm:t>
        <a:bodyPr/>
        <a:lstStyle/>
        <a:p>
          <a:endParaRPr lang="en-US"/>
        </a:p>
      </dgm:t>
    </dgm:pt>
    <dgm:pt modelId="{C0521CCB-3316-49F2-A6AD-FCF800854C1A}" type="sibTrans" cxnId="{F6164F50-4230-45F8-A44D-8263A73C8D25}">
      <dgm:prSet/>
      <dgm:spPr/>
      <dgm:t>
        <a:bodyPr/>
        <a:lstStyle/>
        <a:p>
          <a:endParaRPr lang="en-US"/>
        </a:p>
      </dgm:t>
    </dgm:pt>
    <dgm:pt modelId="{DF5B1A00-FA9B-4912-A297-04091A8ECFCD}">
      <dgm:prSet/>
      <dgm:spPr/>
      <dgm:t>
        <a:bodyPr/>
        <a:lstStyle/>
        <a:p>
          <a:pPr rtl="0"/>
          <a:r>
            <a:rPr lang="en-US" dirty="0" smtClean="0"/>
            <a:t>Google is </a:t>
          </a:r>
          <a:r>
            <a:rPr lang="en-US" i="1" dirty="0" smtClean="0"/>
            <a:t>actively developing </a:t>
          </a:r>
          <a:r>
            <a:rPr lang="en-US" dirty="0" smtClean="0"/>
            <a:t>the platform but </a:t>
          </a:r>
          <a:r>
            <a:rPr lang="en-US" i="1" dirty="0" smtClean="0"/>
            <a:t>gives it away for free </a:t>
          </a:r>
          <a:r>
            <a:rPr lang="en-US" dirty="0" smtClean="0"/>
            <a:t>to hardware manufacturers</a:t>
          </a:r>
          <a:endParaRPr lang="en-US" dirty="0"/>
        </a:p>
      </dgm:t>
    </dgm:pt>
    <dgm:pt modelId="{C8E9EC28-B9E8-41E2-900E-FB95F903B9BC}" type="parTrans" cxnId="{FFB3D3BB-0AEB-4482-88DF-F6818849CB4B}">
      <dgm:prSet/>
      <dgm:spPr/>
      <dgm:t>
        <a:bodyPr/>
        <a:lstStyle/>
        <a:p>
          <a:endParaRPr lang="en-US"/>
        </a:p>
      </dgm:t>
    </dgm:pt>
    <dgm:pt modelId="{3D410195-CF24-4B9E-8268-D9825C282784}" type="sibTrans" cxnId="{FFB3D3BB-0AEB-4482-88DF-F6818849CB4B}">
      <dgm:prSet/>
      <dgm:spPr/>
      <dgm:t>
        <a:bodyPr/>
        <a:lstStyle/>
        <a:p>
          <a:endParaRPr lang="en-US"/>
        </a:p>
      </dgm:t>
    </dgm:pt>
    <dgm:pt modelId="{A53E479A-3721-4461-912A-B55F8BDEC599}">
      <dgm:prSet/>
      <dgm:spPr/>
      <dgm:t>
        <a:bodyPr/>
        <a:lstStyle/>
        <a:p>
          <a:pPr rtl="0"/>
          <a:r>
            <a:rPr lang="en-US" dirty="0" smtClean="0"/>
            <a:t>Google needs </a:t>
          </a:r>
          <a:r>
            <a:rPr lang="en-US" i="1" dirty="0" smtClean="0"/>
            <a:t>to certify </a:t>
          </a:r>
          <a:r>
            <a:rPr lang="en-US" dirty="0" smtClean="0"/>
            <a:t>that a device complies with their Compatibility Specs </a:t>
          </a:r>
          <a:r>
            <a:rPr lang="en-US" i="1" dirty="0" smtClean="0"/>
            <a:t>before it can use Google's Android trademark</a:t>
          </a:r>
          <a:r>
            <a:rPr lang="en-US" dirty="0" smtClean="0"/>
            <a:t>. </a:t>
          </a:r>
          <a:endParaRPr lang="en-US" dirty="0"/>
        </a:p>
      </dgm:t>
    </dgm:pt>
    <dgm:pt modelId="{F6E08999-49B3-4B3F-9972-4DD45BEF7BCC}" type="parTrans" cxnId="{09F37875-0FBF-4ADD-927A-C47E117107A6}">
      <dgm:prSet/>
      <dgm:spPr/>
      <dgm:t>
        <a:bodyPr/>
        <a:lstStyle/>
        <a:p>
          <a:endParaRPr lang="en-US"/>
        </a:p>
      </dgm:t>
    </dgm:pt>
    <dgm:pt modelId="{E2DDA771-8FBB-43AC-BDB3-B65FDDFBCE99}" type="sibTrans" cxnId="{09F37875-0FBF-4ADD-927A-C47E117107A6}">
      <dgm:prSet/>
      <dgm:spPr/>
      <dgm:t>
        <a:bodyPr/>
        <a:lstStyle/>
        <a:p>
          <a:endParaRPr lang="en-US"/>
        </a:p>
      </dgm:t>
    </dgm:pt>
    <dgm:pt modelId="{6AB238C3-B42C-46FB-B00F-D1C039AC0765}">
      <dgm:prSet/>
      <dgm:spPr/>
      <dgm:t>
        <a:bodyPr/>
        <a:lstStyle/>
        <a:p>
          <a:pPr rtl="0"/>
          <a:r>
            <a:rPr lang="en-US" dirty="0" smtClean="0"/>
            <a:t>Devices must also </a:t>
          </a:r>
          <a:r>
            <a:rPr lang="en-US" i="1" dirty="0" smtClean="0"/>
            <a:t>meet the specs </a:t>
          </a:r>
          <a:r>
            <a:rPr lang="en-US" dirty="0" smtClean="0"/>
            <a:t>to license Google's closed-source applications, including </a:t>
          </a:r>
          <a:r>
            <a:rPr lang="en-US" i="1" dirty="0" smtClean="0"/>
            <a:t>Google Play</a:t>
          </a:r>
          <a:endParaRPr lang="en-US" dirty="0"/>
        </a:p>
      </dgm:t>
    </dgm:pt>
    <dgm:pt modelId="{846B4D84-4B5D-498C-8C63-F1BA48BD2DDC}" type="parTrans" cxnId="{961FDF4C-8490-4699-B204-E34FD8BD8D4D}">
      <dgm:prSet/>
      <dgm:spPr/>
      <dgm:t>
        <a:bodyPr/>
        <a:lstStyle/>
        <a:p>
          <a:endParaRPr lang="en-US"/>
        </a:p>
      </dgm:t>
    </dgm:pt>
    <dgm:pt modelId="{4E45903D-5D9E-453D-8276-92B86D698E6D}" type="sibTrans" cxnId="{961FDF4C-8490-4699-B204-E34FD8BD8D4D}">
      <dgm:prSet/>
      <dgm:spPr/>
      <dgm:t>
        <a:bodyPr/>
        <a:lstStyle/>
        <a:p>
          <a:endParaRPr lang="en-US"/>
        </a:p>
      </dgm:t>
    </dgm:pt>
    <dgm:pt modelId="{BF2D0B9E-F090-40C5-95AC-984E76FF32B8}" type="pres">
      <dgm:prSet presAssocID="{7634B484-056D-4C9C-B561-0622674DB381}" presName="diagram" presStyleCnt="0">
        <dgm:presLayoutVars>
          <dgm:dir/>
          <dgm:resizeHandles val="exact"/>
        </dgm:presLayoutVars>
      </dgm:prSet>
      <dgm:spPr/>
    </dgm:pt>
    <dgm:pt modelId="{212D2F92-7455-4A2E-8A6D-805A35FC183C}" type="pres">
      <dgm:prSet presAssocID="{66DA2041-BB35-44E0-8D28-18A2024D967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4C47E-AF27-4767-B224-E2B89539787E}" type="pres">
      <dgm:prSet presAssocID="{B670380B-876E-4E07-9294-C6CDC4DBCB9C}" presName="sibTrans" presStyleCnt="0"/>
      <dgm:spPr/>
    </dgm:pt>
    <dgm:pt modelId="{995487B8-306C-4921-B028-E12A5CC13935}" type="pres">
      <dgm:prSet presAssocID="{96417A70-4241-4209-915A-AC47100A395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F9FD6-80F9-4719-A148-47F68423FAC1}" type="pres">
      <dgm:prSet presAssocID="{C0521CCB-3316-49F2-A6AD-FCF800854C1A}" presName="sibTrans" presStyleCnt="0"/>
      <dgm:spPr/>
    </dgm:pt>
    <dgm:pt modelId="{E0CF5E80-4A5E-4500-987D-4720AAD0745D}" type="pres">
      <dgm:prSet presAssocID="{DF5B1A00-FA9B-4912-A297-04091A8ECFCD}" presName="node" presStyleLbl="node1" presStyleIdx="2" presStyleCnt="5">
        <dgm:presLayoutVars>
          <dgm:bulletEnabled val="1"/>
        </dgm:presLayoutVars>
      </dgm:prSet>
      <dgm:spPr/>
    </dgm:pt>
    <dgm:pt modelId="{36D15140-60AC-434B-92AF-5CDA3F49778A}" type="pres">
      <dgm:prSet presAssocID="{3D410195-CF24-4B9E-8268-D9825C282784}" presName="sibTrans" presStyleCnt="0"/>
      <dgm:spPr/>
    </dgm:pt>
    <dgm:pt modelId="{591F5B75-3EB2-47B1-A598-83243F6C1EA0}" type="pres">
      <dgm:prSet presAssocID="{A53E479A-3721-4461-912A-B55F8BDEC59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5FA29-B0C9-46CB-918F-252700B1B53C}" type="pres">
      <dgm:prSet presAssocID="{E2DDA771-8FBB-43AC-BDB3-B65FDDFBCE99}" presName="sibTrans" presStyleCnt="0"/>
      <dgm:spPr/>
    </dgm:pt>
    <dgm:pt modelId="{D9AF6980-04D2-4014-AA75-56E55ED4F75F}" type="pres">
      <dgm:prSet presAssocID="{6AB238C3-B42C-46FB-B00F-D1C039AC0765}" presName="node" presStyleLbl="node1" presStyleIdx="4" presStyleCnt="5">
        <dgm:presLayoutVars>
          <dgm:bulletEnabled val="1"/>
        </dgm:presLayoutVars>
      </dgm:prSet>
      <dgm:spPr/>
    </dgm:pt>
  </dgm:ptLst>
  <dgm:cxnLst>
    <dgm:cxn modelId="{09F37875-0FBF-4ADD-927A-C47E117107A6}" srcId="{7634B484-056D-4C9C-B561-0622674DB381}" destId="{A53E479A-3721-4461-912A-B55F8BDEC599}" srcOrd="3" destOrd="0" parTransId="{F6E08999-49B3-4B3F-9972-4DD45BEF7BCC}" sibTransId="{E2DDA771-8FBB-43AC-BDB3-B65FDDFBCE99}"/>
    <dgm:cxn modelId="{E54A459A-AD0C-4E49-8D07-9D003ABBCDF6}" type="presOf" srcId="{6AB238C3-B42C-46FB-B00F-D1C039AC0765}" destId="{D9AF6980-04D2-4014-AA75-56E55ED4F75F}" srcOrd="0" destOrd="0" presId="urn:microsoft.com/office/officeart/2005/8/layout/default"/>
    <dgm:cxn modelId="{8AFDBE14-ADA6-4155-B3A7-7ADEDEA3589A}" type="presOf" srcId="{96417A70-4241-4209-915A-AC47100A3954}" destId="{995487B8-306C-4921-B028-E12A5CC13935}" srcOrd="0" destOrd="0" presId="urn:microsoft.com/office/officeart/2005/8/layout/default"/>
    <dgm:cxn modelId="{FFB3D3BB-0AEB-4482-88DF-F6818849CB4B}" srcId="{7634B484-056D-4C9C-B561-0622674DB381}" destId="{DF5B1A00-FA9B-4912-A297-04091A8ECFCD}" srcOrd="2" destOrd="0" parTransId="{C8E9EC28-B9E8-41E2-900E-FB95F903B9BC}" sibTransId="{3D410195-CF24-4B9E-8268-D9825C282784}"/>
    <dgm:cxn modelId="{961FDF4C-8490-4699-B204-E34FD8BD8D4D}" srcId="{7634B484-056D-4C9C-B561-0622674DB381}" destId="{6AB238C3-B42C-46FB-B00F-D1C039AC0765}" srcOrd="4" destOrd="0" parTransId="{846B4D84-4B5D-498C-8C63-F1BA48BD2DDC}" sibTransId="{4E45903D-5D9E-453D-8276-92B86D698E6D}"/>
    <dgm:cxn modelId="{945E4627-B88D-4A5E-96DB-5131F4E5B35E}" type="presOf" srcId="{7634B484-056D-4C9C-B561-0622674DB381}" destId="{BF2D0B9E-F090-40C5-95AC-984E76FF32B8}" srcOrd="0" destOrd="0" presId="urn:microsoft.com/office/officeart/2005/8/layout/default"/>
    <dgm:cxn modelId="{2E4F2DBC-947A-444A-8BFF-2FF7ED0104BC}" type="presOf" srcId="{A53E479A-3721-4461-912A-B55F8BDEC599}" destId="{591F5B75-3EB2-47B1-A598-83243F6C1EA0}" srcOrd="0" destOrd="0" presId="urn:microsoft.com/office/officeart/2005/8/layout/default"/>
    <dgm:cxn modelId="{D6D442A2-8E1C-4E3D-95DD-9DB2DD138917}" type="presOf" srcId="{66DA2041-BB35-44E0-8D28-18A2024D967C}" destId="{212D2F92-7455-4A2E-8A6D-805A35FC183C}" srcOrd="0" destOrd="0" presId="urn:microsoft.com/office/officeart/2005/8/layout/default"/>
    <dgm:cxn modelId="{F6164F50-4230-45F8-A44D-8263A73C8D25}" srcId="{7634B484-056D-4C9C-B561-0622674DB381}" destId="{96417A70-4241-4209-915A-AC47100A3954}" srcOrd="1" destOrd="0" parTransId="{36402E35-4486-47B8-B5AE-BA47E6290D05}" sibTransId="{C0521CCB-3316-49F2-A6AD-FCF800854C1A}"/>
    <dgm:cxn modelId="{55AAFCCE-1727-4C45-A950-5DFF3FE9FC5B}" srcId="{7634B484-056D-4C9C-B561-0622674DB381}" destId="{66DA2041-BB35-44E0-8D28-18A2024D967C}" srcOrd="0" destOrd="0" parTransId="{680EC22B-7782-4474-9CAF-A5DD62A8AC5E}" sibTransId="{B670380B-876E-4E07-9294-C6CDC4DBCB9C}"/>
    <dgm:cxn modelId="{21DD6AE5-3317-41B5-A9D9-194F1875E3AB}" type="presOf" srcId="{DF5B1A00-FA9B-4912-A297-04091A8ECFCD}" destId="{E0CF5E80-4A5E-4500-987D-4720AAD0745D}" srcOrd="0" destOrd="0" presId="urn:microsoft.com/office/officeart/2005/8/layout/default"/>
    <dgm:cxn modelId="{532ACD85-DB34-4197-A204-630BCD25AB4A}" type="presParOf" srcId="{BF2D0B9E-F090-40C5-95AC-984E76FF32B8}" destId="{212D2F92-7455-4A2E-8A6D-805A35FC183C}" srcOrd="0" destOrd="0" presId="urn:microsoft.com/office/officeart/2005/8/layout/default"/>
    <dgm:cxn modelId="{3CC460BD-9992-448E-AF5F-CFF0D2FE99FE}" type="presParOf" srcId="{BF2D0B9E-F090-40C5-95AC-984E76FF32B8}" destId="{4C94C47E-AF27-4767-B224-E2B89539787E}" srcOrd="1" destOrd="0" presId="urn:microsoft.com/office/officeart/2005/8/layout/default"/>
    <dgm:cxn modelId="{918831E4-801E-4730-BB41-73138CAA3BAF}" type="presParOf" srcId="{BF2D0B9E-F090-40C5-95AC-984E76FF32B8}" destId="{995487B8-306C-4921-B028-E12A5CC13935}" srcOrd="2" destOrd="0" presId="urn:microsoft.com/office/officeart/2005/8/layout/default"/>
    <dgm:cxn modelId="{2E350F45-59F7-4723-A70F-73A38FF98955}" type="presParOf" srcId="{BF2D0B9E-F090-40C5-95AC-984E76FF32B8}" destId="{5ACF9FD6-80F9-4719-A148-47F68423FAC1}" srcOrd="3" destOrd="0" presId="urn:microsoft.com/office/officeart/2005/8/layout/default"/>
    <dgm:cxn modelId="{7C69161C-82E4-45F4-8EAE-E80B28487A58}" type="presParOf" srcId="{BF2D0B9E-F090-40C5-95AC-984E76FF32B8}" destId="{E0CF5E80-4A5E-4500-987D-4720AAD0745D}" srcOrd="4" destOrd="0" presId="urn:microsoft.com/office/officeart/2005/8/layout/default"/>
    <dgm:cxn modelId="{80F264FC-ADC5-4D21-9B72-7E154A5A69AA}" type="presParOf" srcId="{BF2D0B9E-F090-40C5-95AC-984E76FF32B8}" destId="{36D15140-60AC-434B-92AF-5CDA3F49778A}" srcOrd="5" destOrd="0" presId="urn:microsoft.com/office/officeart/2005/8/layout/default"/>
    <dgm:cxn modelId="{2151E639-5737-4448-AA7D-6ADE27662CB6}" type="presParOf" srcId="{BF2D0B9E-F090-40C5-95AC-984E76FF32B8}" destId="{591F5B75-3EB2-47B1-A598-83243F6C1EA0}" srcOrd="6" destOrd="0" presId="urn:microsoft.com/office/officeart/2005/8/layout/default"/>
    <dgm:cxn modelId="{C3B31D90-70F3-4EB4-ADED-F5F39F5AE090}" type="presParOf" srcId="{BF2D0B9E-F090-40C5-95AC-984E76FF32B8}" destId="{1D45FA29-B0C9-46CB-918F-252700B1B53C}" srcOrd="7" destOrd="0" presId="urn:microsoft.com/office/officeart/2005/8/layout/default"/>
    <dgm:cxn modelId="{85244667-19FB-42AF-A3B3-A4F82D5D8A32}" type="presParOf" srcId="{BF2D0B9E-F090-40C5-95AC-984E76FF32B8}" destId="{D9AF6980-04D2-4014-AA75-56E55ED4F75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2D2F92-7455-4A2E-8A6D-805A35FC183C}">
      <dsp:nvSpPr>
        <dsp:cNvPr id="0" name=""/>
        <dsp:cNvSpPr/>
      </dsp:nvSpPr>
      <dsp:spPr>
        <a:xfrm>
          <a:off x="0" y="781049"/>
          <a:ext cx="2667000" cy="1600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Android is a </a:t>
          </a:r>
          <a:r>
            <a:rPr lang="en-US" sz="1700" i="1" kern="1200" dirty="0" smtClean="0"/>
            <a:t>Linux-based mobile phone operating system </a:t>
          </a:r>
          <a:r>
            <a:rPr lang="en-US" sz="1700" kern="1200" dirty="0" smtClean="0"/>
            <a:t>developed by Google*</a:t>
          </a:r>
          <a:endParaRPr lang="en-US" sz="1700" kern="1200" dirty="0"/>
        </a:p>
      </dsp:txBody>
      <dsp:txXfrm>
        <a:off x="0" y="781049"/>
        <a:ext cx="2667000" cy="1600199"/>
      </dsp:txXfrm>
    </dsp:sp>
    <dsp:sp modelId="{995487B8-306C-4921-B028-E12A5CC13935}">
      <dsp:nvSpPr>
        <dsp:cNvPr id="0" name=""/>
        <dsp:cNvSpPr/>
      </dsp:nvSpPr>
      <dsp:spPr>
        <a:xfrm>
          <a:off x="2933700" y="781049"/>
          <a:ext cx="2667000" cy="1600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Android is </a:t>
          </a:r>
          <a:r>
            <a:rPr lang="en-US" sz="1700" i="1" kern="1200" dirty="0" smtClean="0"/>
            <a:t>open source; </a:t>
          </a:r>
          <a:r>
            <a:rPr lang="en-US" sz="1700" kern="1200" dirty="0" smtClean="0"/>
            <a:t>Google releases the code under the Apache License; source code will only run on select devices (Nexus line)</a:t>
          </a:r>
          <a:endParaRPr lang="en-US" sz="1700" kern="1200" dirty="0"/>
        </a:p>
      </dsp:txBody>
      <dsp:txXfrm>
        <a:off x="2933700" y="781049"/>
        <a:ext cx="2667000" cy="1600199"/>
      </dsp:txXfrm>
    </dsp:sp>
    <dsp:sp modelId="{E0CF5E80-4A5E-4500-987D-4720AAD0745D}">
      <dsp:nvSpPr>
        <dsp:cNvPr id="0" name=""/>
        <dsp:cNvSpPr/>
      </dsp:nvSpPr>
      <dsp:spPr>
        <a:xfrm>
          <a:off x="5867399" y="781049"/>
          <a:ext cx="2667000" cy="1600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Google is </a:t>
          </a:r>
          <a:r>
            <a:rPr lang="en-US" sz="1700" i="1" kern="1200" dirty="0" smtClean="0"/>
            <a:t>actively developing </a:t>
          </a:r>
          <a:r>
            <a:rPr lang="en-US" sz="1700" kern="1200" dirty="0" smtClean="0"/>
            <a:t>the platform but </a:t>
          </a:r>
          <a:r>
            <a:rPr lang="en-US" sz="1700" i="1" kern="1200" dirty="0" smtClean="0"/>
            <a:t>gives it away for free </a:t>
          </a:r>
          <a:r>
            <a:rPr lang="en-US" sz="1700" kern="1200" dirty="0" smtClean="0"/>
            <a:t>to hardware manufacturers</a:t>
          </a:r>
          <a:endParaRPr lang="en-US" sz="1700" kern="1200" dirty="0"/>
        </a:p>
      </dsp:txBody>
      <dsp:txXfrm>
        <a:off x="5867399" y="781049"/>
        <a:ext cx="2667000" cy="1600199"/>
      </dsp:txXfrm>
    </dsp:sp>
    <dsp:sp modelId="{591F5B75-3EB2-47B1-A598-83243F6C1EA0}">
      <dsp:nvSpPr>
        <dsp:cNvPr id="0" name=""/>
        <dsp:cNvSpPr/>
      </dsp:nvSpPr>
      <dsp:spPr>
        <a:xfrm>
          <a:off x="1466850" y="2647949"/>
          <a:ext cx="2667000" cy="1600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Google needs </a:t>
          </a:r>
          <a:r>
            <a:rPr lang="en-US" sz="1700" i="1" kern="1200" dirty="0" smtClean="0"/>
            <a:t>to certify </a:t>
          </a:r>
          <a:r>
            <a:rPr lang="en-US" sz="1700" kern="1200" dirty="0" smtClean="0"/>
            <a:t>that a device complies with their Compatibility Specs </a:t>
          </a:r>
          <a:r>
            <a:rPr lang="en-US" sz="1700" i="1" kern="1200" dirty="0" smtClean="0"/>
            <a:t>before it can use Google's Android trademark</a:t>
          </a:r>
          <a:r>
            <a:rPr lang="en-US" sz="1700" kern="1200" dirty="0" smtClean="0"/>
            <a:t>. </a:t>
          </a:r>
          <a:endParaRPr lang="en-US" sz="1700" kern="1200" dirty="0"/>
        </a:p>
      </dsp:txBody>
      <dsp:txXfrm>
        <a:off x="1466850" y="2647949"/>
        <a:ext cx="2667000" cy="1600199"/>
      </dsp:txXfrm>
    </dsp:sp>
    <dsp:sp modelId="{D9AF6980-04D2-4014-AA75-56E55ED4F75F}">
      <dsp:nvSpPr>
        <dsp:cNvPr id="0" name=""/>
        <dsp:cNvSpPr/>
      </dsp:nvSpPr>
      <dsp:spPr>
        <a:xfrm>
          <a:off x="4400550" y="2647950"/>
          <a:ext cx="2667000" cy="1600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Devices must also </a:t>
          </a:r>
          <a:r>
            <a:rPr lang="en-US" sz="1700" i="1" kern="1200" dirty="0" smtClean="0"/>
            <a:t>meet the specs </a:t>
          </a:r>
          <a:r>
            <a:rPr lang="en-US" sz="1700" kern="1200" dirty="0" smtClean="0"/>
            <a:t>to license Google's closed-source applications, including </a:t>
          </a:r>
          <a:r>
            <a:rPr lang="en-US" sz="1700" i="1" kern="1200" dirty="0" smtClean="0"/>
            <a:t>Google Play</a:t>
          </a:r>
          <a:endParaRPr lang="en-US" sz="1700" kern="1200" dirty="0"/>
        </a:p>
      </dsp:txBody>
      <dsp:txXfrm>
        <a:off x="4400550" y="2647950"/>
        <a:ext cx="2667000" cy="1600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AF60C-DE5A-44A5-A076-D4158A1956CE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14B8B-9F5F-4D7B-A31F-261FE7B363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927F-8DB2-4372-90E0-098DF3656ECF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BB31-3F82-444C-9EF5-962674222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927F-8DB2-4372-90E0-098DF3656ECF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BB31-3F82-444C-9EF5-962674222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927F-8DB2-4372-90E0-098DF3656ECF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BB31-3F82-444C-9EF5-962674222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927F-8DB2-4372-90E0-098DF3656ECF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BB31-3F82-444C-9EF5-962674222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927F-8DB2-4372-90E0-098DF3656ECF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BB31-3F82-444C-9EF5-962674222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927F-8DB2-4372-90E0-098DF3656ECF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BB31-3F82-444C-9EF5-962674222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927F-8DB2-4372-90E0-098DF3656ECF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BB31-3F82-444C-9EF5-962674222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927F-8DB2-4372-90E0-098DF3656ECF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BB31-3F82-444C-9EF5-962674222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927F-8DB2-4372-90E0-098DF3656ECF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BB31-3F82-444C-9EF5-962674222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927F-8DB2-4372-90E0-098DF3656ECF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BB31-3F82-444C-9EF5-962674222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927F-8DB2-4372-90E0-098DF3656ECF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BB31-3F82-444C-9EF5-962674222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9927F-8DB2-4372-90E0-098DF3656ECF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5BB31-3F82-444C-9EF5-9626742225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hyperlink" Target="http://en.wikipedia.org/wiki/Google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pedia.org/wiki/Android_(operating_system)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verge.com/2011/12/7/2585779/android-history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447800"/>
            <a:ext cx="4876800" cy="1470025"/>
          </a:xfrm>
        </p:spPr>
        <p:txBody>
          <a:bodyPr/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Android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657600"/>
            <a:ext cx="5638800" cy="1219200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Bert Wachsmuth</a:t>
            </a:r>
            <a:br>
              <a:rPr lang="en-US" sz="2800" i="1" dirty="0" smtClean="0"/>
            </a:br>
            <a:r>
              <a:rPr lang="en-US" sz="2800" i="1" dirty="0" smtClean="0"/>
              <a:t>Seton Hall University</a:t>
            </a:r>
            <a:endParaRPr lang="en-US" sz="2800" i="1" dirty="0"/>
          </a:p>
        </p:txBody>
      </p:sp>
      <p:sp>
        <p:nvSpPr>
          <p:cNvPr id="3074" name="AutoShape 2" descr="data:image/jpeg;base64,/9j/4AAQSkZJRgABAQAAAQABAAD/2wCEAAkGBxASEhEQDxAQEBIQEA8QFRAQDw8QDw4QFREWFhQRFBUYHCggGBomHBUUITEhJikrLi8uFx8zODMtNygtLisBCgoKDg0OGhAQFywcHCUsLCwsLCwsLCwsLCwsLC4sNCwsLCwsLCwsLCwsLCwsLCwsLCwsLCwsLC0sLDUsLC0sLP/AABEIAOAA4QMBEQACEQEDEQH/xAAbAAEAAgMBAQAAAAAAAAAAAAAAAwUCBAYBB//EAD8QAAIBAgIFCQQIBgIDAAAAAAABAgMRBCEFEjFBUQYTIjJhcYGRoUJSc7EHM2JykrLB0RQjU3SCs8LxQ5PS/8QAGgEBAAMBAQEAAAAAAAAAAAAAAAECAwQFBv/EAC8RAQEAAQIEBQMCBgMAAAAAAAABAgMRBBIhMQVBUWGxEzSBInEykaHR4fAjQvH/2gAMAwEAAhEDEQA/APuIAAAAAAAAAAAAAAADksRykq60qkNTmo6zjDV+sgvact10rrhdbTxdXxTLHW5cZvjvt71XmdYme0s9AAAAAAAAAAAAAAAAAAAAAAAAAHJy5T1eclaMNSM5R5tpqbim11r5Sy4dnaeNqeKXDWuNx/TLt7qc/XZ0mCxkKsFOm7p5W2SjJbYyW5nrYamOeMyxu8XTTmopuTUUtrbSS8S4r6mnMMv/ACa/w4zqLzimjmz4zQw75z5+Ebxo6Y0xrUpxpU62tNaus4aqUXlKSbe217dtjn1/ENOad5Ld/Lpf7Fql0fKnrwVROEFKLd4y1bRzSuss2o+Fzx+Ax0/rTLUykk69/NWO1oYiE1enOM1xjJSXofUTKWby7rpSQAAAAAAAAAAAAAAAAAAAAAAAAOa5R6DXSxFGykryqQulGa3zTeSl8+883juBmtOfDpl8qZY79VDo/HV6b1qXQ1lZuSu5xtlePZubz8GeNocXnw28x6+3kpMrEtRym9apKVR8ZO9u5bF4GGtxOrrfx5b+3l/JPW90tOLWaMZbOyZG1KvUas5ZdyNcuI1MptasjVIxTsKlnfY17UW4yXdJZmmnq56d3wthstMJpOrHrfzo+CqrueyXjbvPZ4bxW9tWb+8/t/ZK6w2JhUjrQd1s3pp8Gnmn2M9rDPHOc2N3glLAAAAAAAAAAAAAAAAAAAAACOvWjCLnNqMYq7b3EWyTe9hy+lMbKpnO8YJ9Gl8pT4y7Ni9T5zjuOur+nHpj8qZVXxjfM8tWRsQpELyJowJX2Z6oCwSWALLYJdkNmjJ316bUai/DUXuyW9eqPQ4TistO74/meousFi1UV7aso5Sg9sJfquD3n0ejq46uPNihsGoAAAAAAAAAAAAAAAAAAABzWkcbzs20/wCVSbUeFSots+5bF4vhbwfEeK5svpY9p397/j5VtU06jnK+5bDxsruz71t0oFWsjYiiVnoS9AAeAACds0TLt1g241WrVaa6ccpR/qQ3w796fHsbPT4Tirp5c3l5wq8o1Yzipxd4ySafYz6OWWbxVmSAAAAAAAAAAAAAAAAABV8oMW4U1CDtOs9RNbYxt05+C9Wjk4zX+jpWzvekRa5vHzUYqEclZK3BI+WzrPO7TZFhImRhFhFEtozCXoHgGNWooxlJ7Ixcn3JXZMm92HF8heVkK2IqT0hUdONS3M09ZxoUk3lGVtsre1L0PoeH4XQw6ZTf3qkrrKOkaNStiKNGaqKi6b1k00lNNqN97Ti/Cx5nH6GGlqfo7VaVtHAlJQqar7HkzTTy5aLHRlTUnKl7M71Idkvbj6qX4j6Hw7W3l075dZ+3+EVanpoAAAAAAAAAAAAAAAAADldJV9fEVHuopUY/ea1qj9Yr/E8DxPV5tWY+nzf9ivmpcZUvPuyPIyvVjld628GUa4KjT3KdUcTQwkdWLnqSq1pq8aFOTaVlvk7Pbksttz0OE4Sav6s70Xt2dNpWdOgqElVU4V5xpKTcW3KSerJOOTTtbxOrjfD8NPDn07+E7h4yQDySTTTV01Zp7GnuA+a43kDiYSccM6VSlfo85UcJwjujLJ3txW3gevh4hhZ+ubVTldfyR5PrB0pKUlOrVkp1JRTUclaMI33Jed2cHE6/1st+0nZaTZenOl4BLKtaKmutSkpri0tq8Y6y8Tu4XX5M8cvS/wBB0kZJpNZpq6fFH1Sr0AAAAAAAAAAAAAAAB5KVk29yuBwuGq3hzj21HOq++cnL9T5LXz588svW1n5bq2Mru/actY+a0wRDfBynLrk3WqVVisPB1bwjCdONtdOLdpxW9Wdrbcu09Lg+Jxxx5MrstYr+THJzF1K9GdeFSlQw81VSqtpzmurGEG8s7NuyNuJ4rDkuON3tJH0o8dd4AA9AjqVoR60orvaQ2pvETx9H+pHzJ5b6I5p6sXpKj/Vh5k8mXojnx9UtHF031ZwlfcpJjazyTLK6LQs70YfZTp/gk4/ofX8Lqc+jjl7IbxuAAAAAAAAAAAAAAAGnpipq0K8vdo1X5QZXO7Y2orh51UqSXCKXofH+TK39LUw2ZnWeK3wuRVvi3FINCU0trS73YJYc9Hc792fyJ5b6IZXe1RqPup1P2LTSzvklS6Qx+OzWHwVS3v1EvSN/mb48PP8AtWduXlFHiI6Tl9ZCv3Kyj5RNeXSnozs1K05YfFLbRrf+ub+SJ/R6z+avLl6IpVZx6ylH7ycfmOXfspZWaq3I2Q3NGYCriJqnRjrS3v2YL3pPcjTR0ctXLbH/AMTjjcq+s6JwCoUoUk3LVWcntlJ5t+Z9Fpac08JjPJ1To3C6QAAAAAAAAAAAAAADV0ph3Uo1acbJ1Kc4JvYnKLSuVzx5sbPWFcXX5OYxK3Nxl92pD/lY8DLwvWnba/7+zG4XZoUYuMnBxblHaouM0nwcotq/Ze5w6vD56d2y2n5iJhYsKc3vlGHfe/nK3yMOX23ayPHi4bE5Tf3rR9P2J2s9jmiam3tSjHuir+ZXmTumU5++/KP7E86d6npYyot6fel+ljTHXs8k71K9JL2otN5K2ab4X3eNjT6sqd0dStJ7FGPe235L9zHLKURWn70fwP8A+iv6R5PWt0lrLjG784/tccs8hqVdGUJ5ulB39qK1W/8AKJaamc81bjL3i00XX/h46lKMZQWbgoxhU71JZSff5nrcN4nyyY5Y9Pbp/Q227OiwuIjUipwd4y8GtzTW5p5HuYZzPGZY3eUSlgAAAAAAAAAAAAAAAixOIhTi51JKEY7ZSdkiMspjN7doOG0xyh5+o6cNaNFLJPJ1Xvclw2WT7W+zweP465zl0rtPP3/wxy1PRnhay2HirY5NxBq0sVomlPPV1Ze9Dov0NJqZT3VuMquqRxGHzT52Hb1kXnJn7VXaxZYDGwqro5NbYvajPLTuN6rS7tuxRYdtjz7OJIxpTs9S98rxzztvTLXrNxMVS9TAimrNNbJuzXCfHx+duJf+KIZQ6xGPdC45NvoVPjT/ACxZ9R4b9vj+flEWx3JAAAAAAAAAAAAAAeSkkm27JK7b2JAfO9PaUdd87JtU02qNPdb+o17z9E7cT5vjeKutny4/wz+vuwzy3c+6rT1uDv38V5XOSTyZRb4evsaeTSafFPYzCzbovLst8PWuVb41spkLvJRTyZIpMbgZU5c5Syazy+Rvhnv0qlmyWWk608oUknxeS77IXHDzqd6yp4SvPOpUcVwhZFLlhO0Nm/hsJCGcVn7zzk/FlLlas2CEgGGIfQl2LW8Yu6+RbDuh7DrDHuhb8mupU+NL8kD6fw37efn5RFud6QAAAAAAAAAAAAAFVyoqOOFrW9pRh4TnGD9JMw4rK46OVnpUZdnz3TcukorYo5HyuLmz7q25dRNovEX1qL60Lyh9qG+Pg8/EauO8mU/K3eLbCYixz2LY5LmhUuVdEqcLMZRA8UbED0BcDK5IXAjxGxR3zaX+Kzk/LLxRfHp1GUH0vAjHuhccmupU+PL8kD6fw37efn5RFud6QAAAAAAAAAAAAAGjpzCOrh61OPWlB6v31nH1SM9XDnwyx9YizePmuP8A5kI1FtSs1vT3pnye1xu1c+XVV3LM2ljXKLjVg7Sg73NtOy/pqZVthcfGcVUjl70fcl+xhqaVxuyb0XOBxfaY2NMcl1SqXQ2bys9ZEbJYymiDdFOvHiQjdH/FIbI5nsa9ydjcjib5QWu+x2iu+X7XZbl27pSwjvbvJ79iS4JbkRbul7DreAx7oXPJj6up8ef5Yn0/hv28/PyiLg70gAAAAAAAAAAAAAAHIco+TdXWlXwajJzzqYeTUVOW+dN7FJ708n8/N4vgJq3nw7qZY+cfP8XiIa0otOlOLcZQkrOMk7NM8q6OWN2sYXFo1ql005xsWxw9kcrUw9d05Xg78U9klwNLjMptVl9g8YpdKm7PfB7u45c9Pbujb0XVLTiUbSi0zL6daTPoxlpxPYR9Oo+owlpGctit35D6aOaterj4rr1EuxZstNK3tBjS0q3lSpt/als8v+i10pO9TKtcJhqk86sm17qyh5b/ABuZZZyfwtJ1W9OCSsjFdmEsIvpFse6F3yY+rqfHn+WJ9P4b9vj+flEXB3pAAAAAAAAAAAAAAAAHxzlHgU61efHE1/8AYz5zidTbXynu5s+6llgDP6tU5qSwCt2j6qN2jOEoO6umt6NpZVpW5R0zNK0kp9+TK3Sl7dE7vZ6Ym+rGMfUj6U8zdhGVepvl8kLcMTdZ4HQzfWMM9f0TJa6XAaPjC2Ry5Z2tccVpAo0ZoD1gRp5lohe8mPq6nx5/lifUeG/b4/n5IuDuSAAAAAAAAAAAAAAAAPlOnpdKt/dV/wDZI+Y4r7jP93NqKS5kyegYzpp7iZdko/4GL3E/UqWzQwMFuK3UqVphaMVuMcrV5FpQilsMq0jaiyFokiwskTAAR3zLRC/5MfV1PjT/ACxPqPDft8fz8kXB3JAAAAAAAAAAAAAAAAHyXT0uliP7qv8A7JHzPFfcZfu5tTvVKmZMmVwllFkCSLISlhMiwbNGqUsWlWWGqmdjWVvQZRdJFhKVMJLgR3zLRDoeTH1dT40/yxPqPDvt8fz8kXB3JAAAAAAAAAAAAAAAAHyLlCulX/uq/wDskfNcT9xl+7m1O6jUjNkyUiEs1IjYZqRGwzjMbJSwqFbEt7C1jPKLyrSnWRns0lZ/xUVvI2TuzjjI8SeWp5maxKe8jY3e05q5aDo+SrvSqfHn8on0/h32+P5+UxdHckAAAAAAAAAAAAAAAAfLdO0LVsTRnlLnZ1F2xnJzjJedu9M+b43C4a9vqwznVy1aDi7MznVixUxsM1MjYZqQ2HqmRslJGZGwmhXsV5U7pVi5PYRyRO7B4ji2+4nlRulpV/ssixMrdpz+zLwzK7LxtQqpRctZNLbxT4PgyOVbfZ2XIynJYWMpKzqznVSfuyfRfikn4n0/BYXDQxl/3dfHsvDqWAAAAAAAAAAAAAAAAFLyk5PQxcU0+brQT1KqV7L3Jr2o/LcYcRw+Otjte/qrlju+UV8THXnRrpRqU5zpvhrRk07PwPBz0csLZGFiCrhHtg9ZepSX1Usa2tbbkW2QyUyNhkpkbJZqY2Q9TI2S2YRby9CtuyVrhNF32mOWo0mCzpaMitxS51pMGxHCpbCvMnlYR0ZTq4jDKoujObjNJ25xKnOSjLitaK83xPQ4CY560xy6xG3V9CStkskt3A+mXegAAAAAAAAAAAAAAAAAD4t9JmjubxtWSWVaEKy4Xa1ZesG/E8riseXV39WOc6uRoY2cOrJrs2owuEveKN+npe/1kFLtW0yuj6U2SrE0Jb5Q707FeTKe6OV7aD6tWL8URtfRHKzUPtx80Vv7I2bdGCbyaerHWyd7t3t8mUvZO3RJgKmeZXOEdRg6py2OjGrGLKrkgMaUrVcPLhXpL8UtT/kd/h924jH8/CHcn1CQAAAAAAAAAAAAAAAAAAcD9LGBvTw+IS6lSVKX3aium/GCX+Rw8dhvjMvRnqTo+SVqdpNHDL0ZM40ityQ9dFjmHnNsbjtvosS/jLSSalh6qzSealB/ozq4K/8AJZ7NNPu6z6R8IlToVopLUqOnKyt0Kiyf4oxXiaeI6fNpzL0W1J0fO5dCXY8zx+8YL7R2Iukc2eLTGr2hO6MW0SthKKrK3Ny92vQl5VYv9Dr4O7a2H7xV3p9YsAAAAAAAAAAAAAAAAAACn5X4Hn8HiKaV3zbnH79N68fWKMtbDnwsRZvHwjHQzUlvR4uF6Od5RZFQ2EUQOKCHR8gcRGGNoOTsmqsb99OT/Q6uCv8AzfitNPu+l8p6cK+Er04yTk6blFX21IdOC84o9XVw58Li3s3j5HW6UFJcEz5udK5an0bXsU1MU4102DrHLY3lbusVWa2Nn/Km/dTl5Z/ob6F21Mb7z5Q+in2CwAAAAAAAAAAAAAAAAAAKzTdSag9TgB8Nx0eak6daLjZuzfVavlmePrcNnhlbjN4xywu6CMI+zJPxOa7+cZs9XtRCGM6kVtkl4iY29obJcDVblFwv0XfW3bGrLid3C8PnM5nZtGuGFl3rqsFjqls5PzPUbKelGznT92TS+7tj6NHzvFYcmrY5s5tUUIuMjG9YqvtH19hzZxpjVtGeRns1R4h3p1FxjJehbHpUPoWBqa1OnL3qcJecUz7OLpwAAAAAAAAAAAAAAAAABjOCas9jA57SnJSlVvdLPc1cDlcb9GFJtuMUu5tEWS9xXS+i57tb8ciOTH0Nk1D6NGvZXjmWk2G8+RlSCyV+4DVxOjqlNO8GrdgHK4zFOnVcpK0ZJZ7rrj6Hm8doZZXmxjLUxt6xY4epCavdM8bKWMlhhqcUzOrxb0lGxns0aWktI0qacXJOTyUE7zk+xG2loZ6l2xm5XQ8jdI1NSnSnnqwhHuskrH1mMsklXdkSAAAAAAAAAAAAAAAAAAAAAAAABFVw8JK0op+AHNaY5GUat3FJX3WyA43G/RrNNuneP3JOPyK5YY5d5KjZXT5E4yOyriF3VJGV4bRv/SHLPR7DkhXeVSriJdkqs7eVyZw+lO2E/kbRdaK5KRp7IJPjbN+JtJsl2uhdFalnawF6AAAAAAAAAAAAAAAAAAAAAAAAAAAAB5ZAYulHgvIDxUY8EBIk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data:image/jpeg;base64,/9j/4AAQSkZJRgABAQAAAQABAAD/2wCEAAkGBxASEhEQDxAQEBIQEA8QFRAQDw8QDw4QFREWFhQRFBUYHCggGBomHBUUITEhJikrLi8uFx8zODMtNygtLisBCgoKDg0OGhAQFywcHCUsLCwsLCwsLCwsLCwsLC4sNCwsLCwsLCwsLCwsLCwsLCwsLCwsLCwsLC0sLDUsLC0sLP/AABEIAOAA4QMBEQACEQEDEQH/xAAbAAEAAgMBAQAAAAAAAAAAAAAAAwUCBAYBB//EAD8QAAIBAgIFCQQIBgIDAAAAAAABAgMRBCEFEjFBUQYTIjJhcYGRoUJSc7EHM2JykrLB0RQjU3SCs8LxQ5PS/8QAGgEBAAMBAQEAAAAAAAAAAAAAAAECAwQFBv/EAC8RAQEAAQIEBQMCBgMAAAAAAAABAgMRBBIhMQVBUWGxEzSBInEykaHR4fAjQvH/2gAMAwEAAhEDEQA/APuIAAAAAAAAAAAAAAADksRykq60qkNTmo6zjDV+sgvact10rrhdbTxdXxTLHW5cZvjvt71XmdYme0s9AAAAAAAAAAAAAAAAAAAAAAAAAHJy5T1eclaMNSM5R5tpqbim11r5Sy4dnaeNqeKXDWuNx/TLt7qc/XZ0mCxkKsFOm7p5W2SjJbYyW5nrYamOeMyxu8XTTmopuTUUtrbSS8S4r6mnMMv/ACa/w4zqLzimjmz4zQw75z5+Ebxo6Y0xrUpxpU62tNaus4aqUXlKSbe217dtjn1/ENOad5Ld/Lpf7Fql0fKnrwVROEFKLd4y1bRzSuss2o+Fzx+Ax0/rTLUykk69/NWO1oYiE1enOM1xjJSXofUTKWby7rpSQAAAAAAAAAAAAAAAAAAAAAAAAOa5R6DXSxFGykryqQulGa3zTeSl8+883juBmtOfDpl8qZY79VDo/HV6b1qXQ1lZuSu5xtlePZubz8GeNocXnw28x6+3kpMrEtRym9apKVR8ZO9u5bF4GGtxOrrfx5b+3l/JPW90tOLWaMZbOyZG1KvUas5ZdyNcuI1MptasjVIxTsKlnfY17UW4yXdJZmmnq56d3wthstMJpOrHrfzo+CqrueyXjbvPZ4bxW9tWb+8/t/ZK6w2JhUjrQd1s3pp8Gnmn2M9rDPHOc2N3glLAAAAAAAAAAAAAAAAAAAAACOvWjCLnNqMYq7b3EWyTe9hy+lMbKpnO8YJ9Gl8pT4y7Ni9T5zjuOur+nHpj8qZVXxjfM8tWRsQpELyJowJX2Z6oCwSWALLYJdkNmjJ316bUai/DUXuyW9eqPQ4TistO74/meousFi1UV7aso5Sg9sJfquD3n0ejq46uPNihsGoAAAAAAAAAAAAAAAAAAABzWkcbzs20/wCVSbUeFSots+5bF4vhbwfEeK5svpY9p397/j5VtU06jnK+5bDxsruz71t0oFWsjYiiVnoS9AAeAACds0TLt1g241WrVaa6ccpR/qQ3w796fHsbPT4Tirp5c3l5wq8o1Yzipxd4ySafYz6OWWbxVmSAAAAAAAAAAAAAAAAABV8oMW4U1CDtOs9RNbYxt05+C9Wjk4zX+jpWzvekRa5vHzUYqEclZK3BI+WzrPO7TZFhImRhFhFEtozCXoHgGNWooxlJ7Ixcn3JXZMm92HF8heVkK2IqT0hUdONS3M09ZxoUk3lGVtsre1L0PoeH4XQw6ZTf3qkrrKOkaNStiKNGaqKi6b1k00lNNqN97Ti/Cx5nH6GGlqfo7VaVtHAlJQqar7HkzTTy5aLHRlTUnKl7M71Idkvbj6qX4j6Hw7W3l075dZ+3+EVanpoAAAAAAAAAAAAAAAAADldJV9fEVHuopUY/ea1qj9Yr/E8DxPV5tWY+nzf9ivmpcZUvPuyPIyvVjld628GUa4KjT3KdUcTQwkdWLnqSq1pq8aFOTaVlvk7Pbksttz0OE4Sav6s70Xt2dNpWdOgqElVU4V5xpKTcW3KSerJOOTTtbxOrjfD8NPDn07+E7h4yQDySTTTV01Zp7GnuA+a43kDiYSccM6VSlfo85UcJwjujLJ3txW3gevh4hhZ+ubVTldfyR5PrB0pKUlOrVkp1JRTUclaMI33Jed2cHE6/1st+0nZaTZenOl4BLKtaKmutSkpri0tq8Y6y8Tu4XX5M8cvS/wBB0kZJpNZpq6fFH1Sr0AAAAAAAAAAAAAAAB5KVk29yuBwuGq3hzj21HOq++cnL9T5LXz588svW1n5bq2Mru/actY+a0wRDfBynLrk3WqVVisPB1bwjCdONtdOLdpxW9Wdrbcu09Lg+Jxxx5MrstYr+THJzF1K9GdeFSlQw81VSqtpzmurGEG8s7NuyNuJ4rDkuON3tJH0o8dd4AA9AjqVoR60orvaQ2pvETx9H+pHzJ5b6I5p6sXpKj/Vh5k8mXojnx9UtHF031ZwlfcpJjazyTLK6LQs70YfZTp/gk4/ofX8Lqc+jjl7IbxuAAAAAAAAAAAAAAAGnpipq0K8vdo1X5QZXO7Y2orh51UqSXCKXofH+TK39LUw2ZnWeK3wuRVvi3FINCU0trS73YJYc9Hc792fyJ5b6IZXe1RqPup1P2LTSzvklS6Qx+OzWHwVS3v1EvSN/mb48PP8AtWduXlFHiI6Tl9ZCv3Kyj5RNeXSnozs1K05YfFLbRrf+ub+SJ/R6z+avLl6IpVZx6ylH7ycfmOXfspZWaq3I2Q3NGYCriJqnRjrS3v2YL3pPcjTR0ctXLbH/AMTjjcq+s6JwCoUoUk3LVWcntlJ5t+Z9Fpac08JjPJ1To3C6QAAAAAAAAAAAAAADV0ph3Uo1acbJ1Kc4JvYnKLSuVzx5sbPWFcXX5OYxK3Nxl92pD/lY8DLwvWnba/7+zG4XZoUYuMnBxblHaouM0nwcotq/Ze5w6vD56d2y2n5iJhYsKc3vlGHfe/nK3yMOX23ayPHi4bE5Tf3rR9P2J2s9jmiam3tSjHuir+ZXmTumU5++/KP7E86d6npYyot6fel+ljTHXs8k71K9JL2otN5K2ab4X3eNjT6sqd0dStJ7FGPe235L9zHLKURWn70fwP8A+iv6R5PWt0lrLjG784/tccs8hqVdGUJ5ulB39qK1W/8AKJaamc81bjL3i00XX/h46lKMZQWbgoxhU71JZSff5nrcN4nyyY5Y9Pbp/Q227OiwuIjUipwd4y8GtzTW5p5HuYZzPGZY3eUSlgAAAAAAAAAAAAAAAixOIhTi51JKEY7ZSdkiMspjN7doOG0xyh5+o6cNaNFLJPJ1Xvclw2WT7W+zweP465zl0rtPP3/wxy1PRnhay2HirY5NxBq0sVomlPPV1Ze9Dov0NJqZT3VuMquqRxGHzT52Hb1kXnJn7VXaxZYDGwqro5NbYvajPLTuN6rS7tuxRYdtjz7OJIxpTs9S98rxzztvTLXrNxMVS9TAimrNNbJuzXCfHx+duJf+KIZQ6xGPdC45NvoVPjT/ACxZ9R4b9vj+flEWx3JAAAAAAAAAAAAAAeSkkm27JK7b2JAfO9PaUdd87JtU02qNPdb+o17z9E7cT5vjeKutny4/wz+vuwzy3c+6rT1uDv38V5XOSTyZRb4evsaeTSafFPYzCzbovLst8PWuVb41spkLvJRTyZIpMbgZU5c5Syazy+Rvhnv0qlmyWWk608oUknxeS77IXHDzqd6yp4SvPOpUcVwhZFLlhO0Nm/hsJCGcVn7zzk/FlLlas2CEgGGIfQl2LW8Yu6+RbDuh7DrDHuhb8mupU+NL8kD6fw37efn5RFud6QAAAAAAAAAAAAAFVyoqOOFrW9pRh4TnGD9JMw4rK46OVnpUZdnz3TcukorYo5HyuLmz7q25dRNovEX1qL60Lyh9qG+Pg8/EauO8mU/K3eLbCYixz2LY5LmhUuVdEqcLMZRA8UbED0BcDK5IXAjxGxR3zaX+Kzk/LLxRfHp1GUH0vAjHuhccmupU+PL8kD6fw37efn5RFud6QAAAAAAAAAAAAAGjpzCOrh61OPWlB6v31nH1SM9XDnwyx9YizePmuP8A5kI1FtSs1vT3pnye1xu1c+XVV3LM2ljXKLjVg7Sg73NtOy/pqZVthcfGcVUjl70fcl+xhqaVxuyb0XOBxfaY2NMcl1SqXQ2bys9ZEbJYymiDdFOvHiQjdH/FIbI5nsa9ydjcjib5QWu+x2iu+X7XZbl27pSwjvbvJ79iS4JbkRbul7DreAx7oXPJj6up8ef5Yn0/hv28/PyiLg70gAAAAAAAAAAAAAAHIco+TdXWlXwajJzzqYeTUVOW+dN7FJ708n8/N4vgJq3nw7qZY+cfP8XiIa0otOlOLcZQkrOMk7NM8q6OWN2sYXFo1ql005xsWxw9kcrUw9d05Xg78U9klwNLjMptVl9g8YpdKm7PfB7u45c9Pbujb0XVLTiUbSi0zL6daTPoxlpxPYR9Oo+owlpGctit35D6aOaterj4rr1EuxZstNK3tBjS0q3lSpt/als8v+i10pO9TKtcJhqk86sm17qyh5b/ABuZZZyfwtJ1W9OCSsjFdmEsIvpFse6F3yY+rqfHn+WJ9P4b9vj+flEXB3pAAAAAAAAAAAAAAAAHxzlHgU61efHE1/8AYz5zidTbXynu5s+6llgDP6tU5qSwCt2j6qN2jOEoO6umt6NpZVpW5R0zNK0kp9+TK3Sl7dE7vZ6Ym+rGMfUj6U8zdhGVepvl8kLcMTdZ4HQzfWMM9f0TJa6XAaPjC2Ry5Z2tccVpAo0ZoD1gRp5lohe8mPq6nx5/lifUeG/b4/n5IuDuSAAAAAAAAAAAAAAAAPlOnpdKt/dV/wDZI+Y4r7jP93NqKS5kyegYzpp7iZdko/4GL3E/UqWzQwMFuK3UqVphaMVuMcrV5FpQilsMq0jaiyFokiwskTAAR3zLRC/5MfV1PjT/ACxPqPDft8fz8kXB3JAAAAAAAAAAAAAAAAHyXT0uliP7qv8A7JHzPFfcZfu5tTvVKmZMmVwllFkCSLISlhMiwbNGqUsWlWWGqmdjWVvQZRdJFhKVMJLgR3zLRDoeTH1dT40/yxPqPDvt8fz8kXB3JAAAAAAAAAAAAAAAAHyLlCulX/uq/wDskfNcT9xl+7m1O6jUjNkyUiEs1IjYZqRGwzjMbJSwqFbEt7C1jPKLyrSnWRns0lZ/xUVvI2TuzjjI8SeWp5maxKe8jY3e05q5aDo+SrvSqfHn8on0/h32+P5+UxdHckAAAAAAAAAAAAAAAAfLdO0LVsTRnlLnZ1F2xnJzjJedu9M+b43C4a9vqwznVy1aDi7MznVixUxsM1MjYZqQ2HqmRslJGZGwmhXsV5U7pVi5PYRyRO7B4ji2+4nlRulpV/ssixMrdpz+zLwzK7LxtQqpRctZNLbxT4PgyOVbfZ2XIynJYWMpKzqznVSfuyfRfikn4n0/BYXDQxl/3dfHsvDqWAAAAAAAAAAAAAAAAFLyk5PQxcU0+brQT1KqV7L3Jr2o/LcYcRw+Otjte/qrlju+UV8THXnRrpRqU5zpvhrRk07PwPBz0csLZGFiCrhHtg9ZepSX1Usa2tbbkW2QyUyNhkpkbJZqY2Q9TI2S2YRby9CtuyVrhNF32mOWo0mCzpaMitxS51pMGxHCpbCvMnlYR0ZTq4jDKoujObjNJ25xKnOSjLitaK83xPQ4CY560xy6xG3V9CStkskt3A+mXegAAAAAAAAAAAAAAAAAD4t9JmjubxtWSWVaEKy4Xa1ZesG/E8riseXV39WOc6uRoY2cOrJrs2owuEveKN+npe/1kFLtW0yuj6U2SrE0Jb5Q707FeTKe6OV7aD6tWL8URtfRHKzUPtx80Vv7I2bdGCbyaerHWyd7t3t8mUvZO3RJgKmeZXOEdRg6py2OjGrGLKrkgMaUrVcPLhXpL8UtT/kd/h924jH8/CHcn1CQAAAAAAAAAAAAAAAAAAcD9LGBvTw+IS6lSVKX3aium/GCX+Rw8dhvjMvRnqTo+SVqdpNHDL0ZM40ityQ9dFjmHnNsbjtvosS/jLSSalh6qzSealB/ozq4K/8AJZ7NNPu6z6R8IlToVopLUqOnKyt0Kiyf4oxXiaeI6fNpzL0W1J0fO5dCXY8zx+8YL7R2Iukc2eLTGr2hO6MW0SthKKrK3Ny92vQl5VYv9Dr4O7a2H7xV3p9YsAAAAAAAAAAAAAAAAAACn5X4Hn8HiKaV3zbnH79N68fWKMtbDnwsRZvHwjHQzUlvR4uF6Od5RZFQ2EUQOKCHR8gcRGGNoOTsmqsb99OT/Q6uCv8AzfitNPu+l8p6cK+Er04yTk6blFX21IdOC84o9XVw58Li3s3j5HW6UFJcEz5udK5an0bXsU1MU4102DrHLY3lbusVWa2Nn/Km/dTl5Z/ob6F21Mb7z5Q+in2CwAAAAAAAAAAAAAAAAAAKzTdSag9TgB8Nx0eak6daLjZuzfVavlmePrcNnhlbjN4xywu6CMI+zJPxOa7+cZs9XtRCGM6kVtkl4iY29obJcDVblFwv0XfW3bGrLid3C8PnM5nZtGuGFl3rqsFjqls5PzPUbKelGznT92TS+7tj6NHzvFYcmrY5s5tUUIuMjG9YqvtH19hzZxpjVtGeRns1R4h3p1FxjJehbHpUPoWBqa1OnL3qcJecUz7OLpwAAAAAAAAAAAAAAAAABjOCas9jA57SnJSlVvdLPc1cDlcb9GFJtuMUu5tEWS9xXS+i57tb8ciOTH0Nk1D6NGvZXjmWk2G8+RlSCyV+4DVxOjqlNO8GrdgHK4zFOnVcpK0ZJZ7rrj6Hm8doZZXmxjLUxt6xY4epCavdM8bKWMlhhqcUzOrxb0lGxns0aWktI0qacXJOTyUE7zk+xG2loZ6l2xm5XQ8jdI1NSnSnnqwhHuskrH1mMsklXdkSAAAAAAAAAAAAAAAAAAAAAAAABFVw8JK0op+AHNaY5GUat3FJX3WyA43G/RrNNuneP3JOPyK5YY5d5KjZXT5E4yOyriF3VJGV4bRv/SHLPR7DkhXeVSriJdkqs7eVyZw+lO2E/kbRdaK5KRp7IJPjbN+JtJsl2uhdFalnawF6AAAAAAAAAAAAAAAAAAAAAAAAAAAAB5ZAYulHgvIDxUY8EBIk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s://encrypted-tbn1.gstatic.com/images?q=tbn:ANd9GcRhbzGWnYTRf0V1DPW4didgLuv0JHGMs-1u5S-DyHD1VB7PSTr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1847850" cy="2466975"/>
          </a:xfrm>
          <a:prstGeom prst="rect">
            <a:avLst/>
          </a:prstGeom>
          <a:noFill/>
        </p:spPr>
      </p:pic>
      <p:pic>
        <p:nvPicPr>
          <p:cNvPr id="8" name="Picture 8" descr="https://encrypted-tbn3.gstatic.com/images?q=tbn:ANd9GcSPYc082cYv6AdxZR3Ep4OczKeo8XLNsQWOmHzZYiNfZvNx384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276600"/>
            <a:ext cx="2571750" cy="1781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4.0 – Ice Cream Sandwich</a:t>
            </a:r>
            <a:br>
              <a:rPr lang="en-US" dirty="0" smtClean="0"/>
            </a:br>
            <a:r>
              <a:rPr lang="en-US" dirty="0" smtClean="0"/>
              <a:t>4.1/2/3 – Jelly Bean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953000"/>
          </a:xfrm>
        </p:spPr>
        <p:txBody>
          <a:bodyPr>
            <a:noAutofit/>
          </a:bodyPr>
          <a:lstStyle/>
          <a:p>
            <a:r>
              <a:rPr lang="en-US" sz="2400" dirty="0"/>
              <a:t>New calendar and mail apps </a:t>
            </a:r>
            <a:endParaRPr lang="en-US" sz="2400" dirty="0" smtClean="0"/>
          </a:p>
          <a:p>
            <a:r>
              <a:rPr lang="en-US" sz="2400" dirty="0" smtClean="0"/>
              <a:t>Google </a:t>
            </a:r>
            <a:r>
              <a:rPr lang="en-US" sz="2400" dirty="0"/>
              <a:t>Now </a:t>
            </a:r>
          </a:p>
          <a:p>
            <a:r>
              <a:rPr lang="en-US" sz="2400" dirty="0"/>
              <a:t>Voice dictation</a:t>
            </a:r>
          </a:p>
          <a:p>
            <a:r>
              <a:rPr lang="en-US" sz="2400" dirty="0" err="1"/>
              <a:t>Roboto</a:t>
            </a:r>
            <a:r>
              <a:rPr lang="en-US" sz="2400" dirty="0"/>
              <a:t> </a:t>
            </a:r>
            <a:r>
              <a:rPr lang="en-US" sz="2400" dirty="0" smtClean="0"/>
              <a:t>(Font) refresh </a:t>
            </a:r>
            <a:endParaRPr lang="en-US" sz="2400" dirty="0"/>
          </a:p>
          <a:p>
            <a:r>
              <a:rPr lang="en-US" sz="2400" dirty="0" smtClean="0"/>
              <a:t>Predictive </a:t>
            </a:r>
            <a:r>
              <a:rPr lang="en-US" sz="2400" dirty="0"/>
              <a:t>text </a:t>
            </a:r>
          </a:p>
          <a:p>
            <a:r>
              <a:rPr lang="en-US" sz="2400" dirty="0" smtClean="0"/>
              <a:t>NFC </a:t>
            </a:r>
            <a:r>
              <a:rPr lang="en-US" sz="2400" dirty="0"/>
              <a:t>support</a:t>
            </a:r>
          </a:p>
          <a:p>
            <a:r>
              <a:rPr lang="en-US" sz="2400" dirty="0" smtClean="0"/>
              <a:t>Photospheres</a:t>
            </a:r>
            <a:endParaRPr lang="en-US" sz="2400" dirty="0"/>
          </a:p>
          <a:p>
            <a:r>
              <a:rPr lang="en-US" sz="2400" dirty="0" smtClean="0"/>
              <a:t>Accessibility enhancement</a:t>
            </a:r>
          </a:p>
          <a:p>
            <a:r>
              <a:rPr lang="en-US" sz="2400" dirty="0" smtClean="0"/>
              <a:t>Expandable, "actionable" notifications </a:t>
            </a:r>
          </a:p>
          <a:p>
            <a:r>
              <a:rPr lang="en-US" sz="2400" dirty="0" smtClean="0"/>
              <a:t>Redesigned </a:t>
            </a:r>
            <a:r>
              <a:rPr lang="en-US" sz="2400" dirty="0"/>
              <a:t>clock app and clock widgets</a:t>
            </a:r>
          </a:p>
          <a:p>
            <a:r>
              <a:rPr lang="en-US" sz="2400" dirty="0"/>
              <a:t>Google Nexus 4 (by LG)</a:t>
            </a:r>
          </a:p>
        </p:txBody>
      </p:sp>
      <p:pic>
        <p:nvPicPr>
          <p:cNvPr id="21508" name="Picture 4" descr="https://encrypted-tbn3.gstatic.com/images?q=tbn:ANd9GcQzWtyxmYkFlQx26nqNG5Ak1DGvK2vrsP74xlW4MAButUiP5W8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757114"/>
            <a:ext cx="4724400" cy="3272086"/>
          </a:xfrm>
          <a:prstGeom prst="rect">
            <a:avLst/>
          </a:prstGeom>
          <a:noFill/>
        </p:spPr>
      </p:pic>
      <p:pic>
        <p:nvPicPr>
          <p:cNvPr id="6" name="Picture 8" descr="https://encrypted-tbn3.gstatic.com/images?q=tbn:ANd9GcSPYc082cYv6AdxZR3Ep4OczKeo8XLNsQWOmHzZYiNfZvNx384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110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4.4 – </a:t>
            </a:r>
            <a:r>
              <a:rPr lang="en-US" dirty="0" err="1" smtClean="0"/>
              <a:t>KitKat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5600" dirty="0" smtClean="0"/>
              <a:t>?</a:t>
            </a:r>
          </a:p>
          <a:p>
            <a:pPr algn="ctr">
              <a:buNone/>
            </a:pPr>
            <a:r>
              <a:rPr lang="en-US" dirty="0" smtClean="0"/>
              <a:t>Google Nexus 5</a:t>
            </a:r>
            <a:endParaRPr lang="en-US" dirty="0"/>
          </a:p>
        </p:txBody>
      </p:sp>
      <p:pic>
        <p:nvPicPr>
          <p:cNvPr id="22530" name="Picture 2" descr="Camera-gallery-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76400"/>
            <a:ext cx="4419600" cy="4434332"/>
          </a:xfrm>
          <a:prstGeom prst="rect">
            <a:avLst/>
          </a:prstGeom>
          <a:noFill/>
        </p:spPr>
      </p:pic>
      <p:pic>
        <p:nvPicPr>
          <p:cNvPr id="5" name="Picture 8" descr="https://encrypted-tbn3.gstatic.com/images?q=tbn:ANd9GcSPYc082cYv6AdxZR3Ep4OczKeo8XLNsQWOmHzZYiNfZvNx384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110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in a Nutshell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534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62484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(*) Initially </a:t>
            </a:r>
            <a:r>
              <a:rPr lang="en-US" dirty="0"/>
              <a:t>developed by </a:t>
            </a:r>
            <a:r>
              <a:rPr lang="en-US" i="1" dirty="0"/>
              <a:t>Android</a:t>
            </a:r>
            <a:r>
              <a:rPr lang="en-US" dirty="0"/>
              <a:t>, Inc., which </a:t>
            </a:r>
            <a:r>
              <a:rPr lang="en-US" dirty="0">
                <a:hlinkClick r:id="rId7" tooltip="Google"/>
              </a:rPr>
              <a:t>Google</a:t>
            </a:r>
            <a:r>
              <a:rPr lang="en-US" dirty="0"/>
              <a:t> backed financially and </a:t>
            </a:r>
            <a:r>
              <a:rPr lang="en-US" dirty="0" smtClean="0"/>
              <a:t>bought </a:t>
            </a:r>
            <a:r>
              <a:rPr lang="en-US" dirty="0"/>
              <a:t>in 2005</a:t>
            </a:r>
          </a:p>
        </p:txBody>
      </p:sp>
      <p:pic>
        <p:nvPicPr>
          <p:cNvPr id="6" name="Picture 8" descr="https://encrypted-tbn3.gstatic.com/images?q=tbn:ANd9GcSPYc082cYv6AdxZR3Ep4OczKeo8XLNsQWOmHzZYiNfZvNx384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600200" cy="110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by the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Android's share of </a:t>
            </a:r>
            <a:r>
              <a:rPr lang="en-US" dirty="0" smtClean="0"/>
              <a:t>global </a:t>
            </a:r>
            <a:r>
              <a:rPr lang="en-US" dirty="0" err="1"/>
              <a:t>smartphone</a:t>
            </a:r>
            <a:r>
              <a:rPr lang="en-US" dirty="0"/>
              <a:t> </a:t>
            </a:r>
            <a:r>
              <a:rPr lang="en-US" dirty="0" smtClean="0"/>
              <a:t>market:  </a:t>
            </a:r>
            <a:r>
              <a:rPr lang="en-US" b="1" dirty="0"/>
              <a:t>64%</a:t>
            </a:r>
            <a:r>
              <a:rPr lang="en-US" dirty="0"/>
              <a:t> </a:t>
            </a:r>
            <a:r>
              <a:rPr lang="en-US" sz="2600" dirty="0" smtClean="0"/>
              <a:t>(03/2013)</a:t>
            </a:r>
            <a:endParaRPr lang="en-US" baseline="30000" dirty="0"/>
          </a:p>
          <a:p>
            <a:r>
              <a:rPr lang="en-US" dirty="0" smtClean="0"/>
              <a:t>Number of </a:t>
            </a:r>
            <a:r>
              <a:rPr lang="en-US" dirty="0" smtClean="0"/>
              <a:t>models of Android devices: </a:t>
            </a:r>
            <a:r>
              <a:rPr lang="en-US" b="1" dirty="0" smtClean="0"/>
              <a:t>11,868</a:t>
            </a:r>
            <a:r>
              <a:rPr lang="en-US" dirty="0" smtClean="0"/>
              <a:t> </a:t>
            </a:r>
            <a:r>
              <a:rPr lang="en-US" sz="2600" dirty="0" smtClean="0"/>
              <a:t>(</a:t>
            </a:r>
            <a:r>
              <a:rPr lang="en-US" sz="2600" dirty="0" smtClean="0"/>
              <a:t>07/2013)</a:t>
            </a:r>
            <a:endParaRPr lang="en-US" dirty="0"/>
          </a:p>
          <a:p>
            <a:r>
              <a:rPr lang="en-US" dirty="0" smtClean="0"/>
              <a:t>A</a:t>
            </a:r>
            <a:r>
              <a:rPr lang="en-US" dirty="0" smtClean="0"/>
              <a:t>pps installed from the Google Play store:</a:t>
            </a:r>
            <a:r>
              <a:rPr lang="en-US" dirty="0" smtClean="0"/>
              <a:t> </a:t>
            </a:r>
            <a:r>
              <a:rPr lang="en-US" b="1" dirty="0" smtClean="0"/>
              <a:t>48 billion</a:t>
            </a:r>
            <a:r>
              <a:rPr lang="en-US" dirty="0" smtClean="0"/>
              <a:t> </a:t>
            </a:r>
            <a:r>
              <a:rPr lang="en-US" sz="2600" dirty="0" smtClean="0"/>
              <a:t>(</a:t>
            </a:r>
            <a:r>
              <a:rPr lang="en-US" sz="2600" dirty="0" smtClean="0"/>
              <a:t>03/2013)</a:t>
            </a:r>
            <a:endParaRPr lang="en-US" dirty="0" smtClean="0"/>
          </a:p>
          <a:p>
            <a:r>
              <a:rPr lang="en-US" dirty="0" smtClean="0"/>
              <a:t>Android devices activated: </a:t>
            </a:r>
            <a:r>
              <a:rPr lang="en-US" b="1" dirty="0" smtClean="0"/>
              <a:t>1 billion </a:t>
            </a:r>
            <a:r>
              <a:rPr lang="en-US" sz="2600" dirty="0" smtClean="0"/>
              <a:t>(</a:t>
            </a:r>
            <a:r>
              <a:rPr lang="en-US" sz="2600" dirty="0" smtClean="0"/>
              <a:t>09/2013)</a:t>
            </a:r>
            <a:r>
              <a:rPr lang="en-US" dirty="0" smtClean="0"/>
              <a:t> </a:t>
            </a:r>
          </a:p>
          <a:p>
            <a:r>
              <a:rPr lang="en-US" dirty="0" smtClean="0"/>
              <a:t>Scores of screen sizes and </a:t>
            </a:r>
            <a:r>
              <a:rPr lang="en-US" b="1" dirty="0" smtClean="0"/>
              <a:t>eight</a:t>
            </a:r>
            <a:r>
              <a:rPr lang="en-US" dirty="0" smtClean="0"/>
              <a:t> OS versions are simultaneously in use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6211669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Source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http://en.wikipedia.org/wiki/Android_(operating_system)</a:t>
            </a:r>
            <a:endParaRPr lang="en-US" dirty="0"/>
          </a:p>
        </p:txBody>
      </p:sp>
      <p:pic>
        <p:nvPicPr>
          <p:cNvPr id="5" name="Picture 8" descr="https://encrypted-tbn3.gstatic.com/images?q=tbn:ANd9GcSPYc082cYv6AdxZR3Ep4OczKeo8XLNsQWOmHzZYiNfZvNx384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110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Android Versions</a:t>
            </a:r>
            <a:endParaRPr lang="en-US" dirty="0"/>
          </a:p>
        </p:txBody>
      </p:sp>
      <p:pic>
        <p:nvPicPr>
          <p:cNvPr id="1026" name="Picture 2" descr="http://www.appbrain.com/stats/top-android-sdk-vers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5503333" cy="381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6425" y="1962150"/>
            <a:ext cx="34575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s://encrypted-tbn3.gstatic.com/images?q=tbn:ANd9GcSPYc082cYv6AdxZR3Ep4OczKeo8XLNsQWOmHzZYiNfZvNx384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00200" cy="110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Android is now 5 Years 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first publically available Android device was the HTC Dream, also known as the G1, on T-Mobile on October 22</a:t>
            </a:r>
            <a:r>
              <a:rPr lang="en-US" baseline="30000" dirty="0" smtClean="0"/>
              <a:t>nd</a:t>
            </a:r>
            <a:r>
              <a:rPr lang="en-US" dirty="0" smtClean="0"/>
              <a:t>, 2008</a:t>
            </a:r>
            <a:endParaRPr lang="en-US" dirty="0"/>
          </a:p>
        </p:txBody>
      </p:sp>
      <p:pic>
        <p:nvPicPr>
          <p:cNvPr id="6146" name="Picture 2" descr="T-mobile-g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1524000"/>
            <a:ext cx="5286375" cy="4419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0" y="63246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http://www.theverge.com/2011/12/7/2585779/android-history</a:t>
            </a:r>
            <a:endParaRPr lang="en-US" dirty="0"/>
          </a:p>
        </p:txBody>
      </p:sp>
      <p:pic>
        <p:nvPicPr>
          <p:cNvPr id="6" name="Picture 8" descr="https://encrypted-tbn3.gstatic.com/images?q=tbn:ANd9GcSPYc082cYv6AdxZR3Ep4OczKeo8XLNsQWOmHzZYiNfZvNx384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00200" cy="110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1.5 - Cupcake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dirty="0"/>
              <a:t>An on-screen keyboard</a:t>
            </a:r>
          </a:p>
          <a:p>
            <a:r>
              <a:rPr lang="en-US" dirty="0"/>
              <a:t>Extensible widgets</a:t>
            </a:r>
          </a:p>
          <a:p>
            <a:r>
              <a:rPr lang="en-US" dirty="0"/>
              <a:t>Video capture and </a:t>
            </a:r>
            <a:r>
              <a:rPr lang="en-US" dirty="0" smtClean="0"/>
              <a:t>playback</a:t>
            </a:r>
          </a:p>
          <a:p>
            <a:r>
              <a:rPr lang="en-US" dirty="0" smtClean="0"/>
              <a:t>Clipboard improvements</a:t>
            </a:r>
            <a:endParaRPr lang="en-US" dirty="0"/>
          </a:p>
        </p:txBody>
      </p:sp>
      <p:pic>
        <p:nvPicPr>
          <p:cNvPr id="16386" name="Picture 2" descr="Device-2011-12-05-174706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676400"/>
            <a:ext cx="2857500" cy="4467226"/>
          </a:xfrm>
          <a:prstGeom prst="rect">
            <a:avLst/>
          </a:prstGeom>
          <a:noFill/>
        </p:spPr>
      </p:pic>
      <p:pic>
        <p:nvPicPr>
          <p:cNvPr id="5" name="Picture 8" descr="https://encrypted-tbn3.gstatic.com/images?q=tbn:ANd9GcSPYc082cYv6AdxZR3Ep4OczKeo8XLNsQWOmHzZYiNfZvNx384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110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2.0/2.1 - </a:t>
            </a:r>
            <a:r>
              <a:rPr lang="en-US" dirty="0" err="1" smtClean="0"/>
              <a:t>Eclair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r>
              <a:rPr lang="en-US" dirty="0"/>
              <a:t>Huge marketing campaign by Verizon for the “Droid”</a:t>
            </a:r>
          </a:p>
          <a:p>
            <a:r>
              <a:rPr lang="en-US" dirty="0"/>
              <a:t> 854 x 480 </a:t>
            </a:r>
            <a:r>
              <a:rPr lang="en-US" dirty="0" smtClean="0"/>
              <a:t>display (and many other resolutions)</a:t>
            </a:r>
            <a:endParaRPr lang="en-US" dirty="0"/>
          </a:p>
          <a:p>
            <a:r>
              <a:rPr lang="en-US" dirty="0"/>
              <a:t>Google Maps Navigation</a:t>
            </a:r>
          </a:p>
          <a:p>
            <a:r>
              <a:rPr lang="en-US" dirty="0"/>
              <a:t>Revamped browser</a:t>
            </a:r>
          </a:p>
          <a:p>
            <a:r>
              <a:rPr lang="en-US" dirty="0"/>
              <a:t>Speech-to-text</a:t>
            </a:r>
          </a:p>
          <a:p>
            <a:r>
              <a:rPr lang="en-US" dirty="0"/>
              <a:t>A new lock screen</a:t>
            </a:r>
          </a:p>
        </p:txBody>
      </p:sp>
      <p:pic>
        <p:nvPicPr>
          <p:cNvPr id="18434" name="Picture 2" descr="Motorola-droid-orig-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524000"/>
            <a:ext cx="2628900" cy="4968621"/>
          </a:xfrm>
          <a:prstGeom prst="rect">
            <a:avLst/>
          </a:prstGeom>
          <a:noFill/>
        </p:spPr>
      </p:pic>
      <p:pic>
        <p:nvPicPr>
          <p:cNvPr id="5" name="Picture 8" descr="https://encrypted-tbn3.gstatic.com/images?q=tbn:ANd9GcSPYc082cYv6AdxZR3Ep4OczKeo8XLNsQWOmHzZYiNfZvNx384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110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Android 2.2/2.3 - Gingerbread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dirty="0"/>
              <a:t>An improved keyboard</a:t>
            </a:r>
          </a:p>
          <a:p>
            <a:r>
              <a:rPr lang="en-US" dirty="0"/>
              <a:t>Better battery and app management tools</a:t>
            </a:r>
          </a:p>
          <a:p>
            <a:r>
              <a:rPr lang="en-US" dirty="0"/>
              <a:t>Support for front-facing cameras</a:t>
            </a:r>
          </a:p>
          <a:p>
            <a:r>
              <a:rPr lang="en-US" dirty="0"/>
              <a:t>Google Nexus </a:t>
            </a:r>
            <a:r>
              <a:rPr lang="en-US" dirty="0" smtClean="0"/>
              <a:t>Line: Nexus One </a:t>
            </a:r>
            <a:r>
              <a:rPr lang="en-US" dirty="0"/>
              <a:t>and Nexus </a:t>
            </a:r>
            <a:r>
              <a:rPr lang="en-US" dirty="0" smtClean="0"/>
              <a:t>S </a:t>
            </a:r>
            <a:endParaRPr lang="en-US" dirty="0"/>
          </a:p>
        </p:txBody>
      </p:sp>
      <p:pic>
        <p:nvPicPr>
          <p:cNvPr id="19458" name="Picture 2" descr="Nexus-one-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447800"/>
            <a:ext cx="2857500" cy="4810125"/>
          </a:xfrm>
          <a:prstGeom prst="rect">
            <a:avLst/>
          </a:prstGeom>
          <a:noFill/>
        </p:spPr>
      </p:pic>
      <p:pic>
        <p:nvPicPr>
          <p:cNvPr id="5" name="Picture 8" descr="https://encrypted-tbn3.gstatic.com/images?q=tbn:ANd9GcSPYc082cYv6AdxZR3Ep4OczKeo8XLNsQWOmHzZYiNfZvNx384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110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Android 3.0 - Honeycomb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3505200" cy="4144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Support for tablets (large screens)</a:t>
            </a:r>
          </a:p>
          <a:p>
            <a:r>
              <a:rPr lang="en-US" dirty="0" smtClean="0"/>
              <a:t>Switch to “blue” (from “green”)</a:t>
            </a:r>
          </a:p>
          <a:p>
            <a:r>
              <a:rPr lang="en-US" dirty="0" smtClean="0"/>
              <a:t>Removal of physical buttons</a:t>
            </a:r>
          </a:p>
          <a:p>
            <a:r>
              <a:rPr lang="en-US" dirty="0" smtClean="0"/>
              <a:t>Better Multitasking</a:t>
            </a:r>
            <a:endParaRPr lang="en-US" dirty="0"/>
          </a:p>
        </p:txBody>
      </p:sp>
      <p:pic>
        <p:nvPicPr>
          <p:cNvPr id="20482" name="Picture 2" descr="Home-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209800"/>
            <a:ext cx="5286375" cy="3305175"/>
          </a:xfrm>
          <a:prstGeom prst="rect">
            <a:avLst/>
          </a:prstGeom>
          <a:noFill/>
        </p:spPr>
      </p:pic>
      <p:pic>
        <p:nvPicPr>
          <p:cNvPr id="5" name="Picture 8" descr="https://encrypted-tbn3.gstatic.com/images?q=tbn:ANd9GcSPYc082cYv6AdxZR3Ep4OczKeo8XLNsQWOmHzZYiNfZvNx384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110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309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Android</vt:lpstr>
      <vt:lpstr>Android in a Nutshell</vt:lpstr>
      <vt:lpstr>Android by the Numbers</vt:lpstr>
      <vt:lpstr>Current Android Versions</vt:lpstr>
      <vt:lpstr>Android is now 5 Years Old</vt:lpstr>
      <vt:lpstr>Android 1.5 - Cupcake</vt:lpstr>
      <vt:lpstr>Android 2.0/2.1 - Eclair</vt:lpstr>
      <vt:lpstr>Android 2.2/2.3 - Gingerbread</vt:lpstr>
      <vt:lpstr>Android 3.0 - Honeycomb</vt:lpstr>
      <vt:lpstr>4.0 – Ice Cream Sandwich 4.1/2/3 – Jelly Bean</vt:lpstr>
      <vt:lpstr>Android 4.4 – KitKat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Bert Wachsmuth</dc:creator>
  <cp:lastModifiedBy>Bert Wachsmuth</cp:lastModifiedBy>
  <cp:revision>22</cp:revision>
  <dcterms:created xsi:type="dcterms:W3CDTF">2013-09-24T16:50:15Z</dcterms:created>
  <dcterms:modified xsi:type="dcterms:W3CDTF">2013-09-24T20:28:00Z</dcterms:modified>
</cp:coreProperties>
</file>