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27" r:id="rId2"/>
    <p:sldId id="328" r:id="rId3"/>
    <p:sldId id="326" r:id="rId4"/>
    <p:sldId id="30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38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F8C866-548D-4E52-96C6-B2C761EA7AC3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CDA60-E204-4703-9712-61F0C1EA0B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ABF8B-E262-7D48-A20B-A8265E1B9D1E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3A7E2-1B77-5B4A-A1ED-1910E7E486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48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Content Slide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3A7E2-1B77-5B4A-A1ED-1910E7E486F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96034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Content Slide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3A7E2-1B77-5B4A-A1ED-1910E7E486F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9603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Content Slide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3A7E2-1B77-5B4A-A1ED-1910E7E486F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9603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Content Slide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3A7E2-1B77-5B4A-A1ED-1910E7E486F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9603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C75B-0BE5-8C4D-9A0E-78DD200B14F6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0551-9B43-7749-A2A6-4FC965B85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832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C75B-0BE5-8C4D-9A0E-78DD200B14F6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0551-9B43-7749-A2A6-4FC965B85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300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C75B-0BE5-8C4D-9A0E-78DD200B14F6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0551-9B43-7749-A2A6-4FC965B85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151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C75B-0BE5-8C4D-9A0E-78DD200B14F6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0551-9B43-7749-A2A6-4FC965B85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855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C75B-0BE5-8C4D-9A0E-78DD200B14F6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0551-9B43-7749-A2A6-4FC965B85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825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C75B-0BE5-8C4D-9A0E-78DD200B14F6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0551-9B43-7749-A2A6-4FC965B85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0137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C75B-0BE5-8C4D-9A0E-78DD200B14F6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0551-9B43-7749-A2A6-4FC965B85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971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C75B-0BE5-8C4D-9A0E-78DD200B14F6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0551-9B43-7749-A2A6-4FC965B85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068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C75B-0BE5-8C4D-9A0E-78DD200B14F6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0551-9B43-7749-A2A6-4FC965B85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9145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C75B-0BE5-8C4D-9A0E-78DD200B14F6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0551-9B43-7749-A2A6-4FC965B85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9649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FC75B-0BE5-8C4D-9A0E-78DD200B14F6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D0551-9B43-7749-A2A6-4FC965B85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601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FC75B-0BE5-8C4D-9A0E-78DD200B14F6}" type="datetimeFigureOut">
              <a:rPr lang="en-US" smtClean="0"/>
              <a:pPr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D0551-9B43-7749-A2A6-4FC965B852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047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ytimes.com/2014/10/24/opinion/david-brooks-the-working-nation.html?_r=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vDhcqua3_W8&amp;feature=player_embedded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-1" y="6112061"/>
            <a:ext cx="9144001" cy="745939"/>
          </a:xfrm>
          <a:prstGeom prst="rect">
            <a:avLst/>
          </a:prstGeom>
          <a:solidFill>
            <a:srgbClr val="004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>
          <a:xfrm>
            <a:off x="-2" y="5926220"/>
            <a:ext cx="9144001" cy="1858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31" name="Picture 30" descr="SHU_Business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17693" y="6143031"/>
            <a:ext cx="2143710" cy="676204"/>
          </a:xfrm>
          <a:prstGeom prst="rect">
            <a:avLst/>
          </a:prstGeom>
        </p:spPr>
      </p:pic>
      <p:sp>
        <p:nvSpPr>
          <p:cNvPr id="32" name="Title 1"/>
          <p:cNvSpPr txBox="1">
            <a:spLocks/>
          </p:cNvSpPr>
          <p:nvPr/>
        </p:nvSpPr>
        <p:spPr>
          <a:xfrm>
            <a:off x="0" y="6112060"/>
            <a:ext cx="2870325" cy="707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 smtClean="0">
                <a:solidFill>
                  <a:schemeClr val="bg1"/>
                </a:solidFill>
                <a:latin typeface="Helvetica Neue"/>
                <a:cs typeface="Helvetica Neue"/>
              </a:rPr>
              <a:t>Kurt W. </a:t>
            </a:r>
            <a:r>
              <a:rPr lang="en-US" sz="1200" b="1" dirty="0" err="1" smtClean="0">
                <a:solidFill>
                  <a:schemeClr val="bg1"/>
                </a:solidFill>
                <a:latin typeface="Helvetica Neue"/>
                <a:cs typeface="Helvetica Neue"/>
              </a:rPr>
              <a:t>Rotthoff</a:t>
            </a:r>
            <a:endParaRPr lang="en-US" sz="1200" b="1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-2" y="0"/>
            <a:ext cx="9144001" cy="9808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-2" y="20415"/>
            <a:ext cx="9144001" cy="9604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rgbClr val="004382"/>
                </a:solidFill>
                <a:latin typeface="Helvetica Neue"/>
                <a:cs typeface="Helvetica Neue"/>
              </a:rPr>
              <a:t>Redistribute?</a:t>
            </a:r>
            <a:endParaRPr lang="en-US" sz="4800" b="1" dirty="0">
              <a:solidFill>
                <a:srgbClr val="004382"/>
              </a:solidFill>
              <a:latin typeface="Helvetica Neue"/>
              <a:cs typeface="Helvetica Neue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471054" y="980820"/>
            <a:ext cx="8229600" cy="4945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r>
              <a:rPr lang="en-US" sz="6000" dirty="0" smtClean="0"/>
              <a:t>David Brooks, writing in the New York Times </a:t>
            </a:r>
            <a:r>
              <a:rPr lang="en-US" sz="6000" dirty="0" smtClean="0"/>
              <a:t>(Oct 2014) in </a:t>
            </a:r>
            <a:r>
              <a:rPr lang="en-US" sz="6000" dirty="0" smtClean="0"/>
              <a:t>his column “</a:t>
            </a:r>
            <a:r>
              <a:rPr lang="en-US" sz="6000" dirty="0" smtClean="0">
                <a:hlinkClick r:id="rId4"/>
              </a:rPr>
              <a:t>The Working Nation</a:t>
            </a:r>
            <a:r>
              <a:rPr lang="en-US" sz="6000" dirty="0" smtClean="0"/>
              <a:t>“:</a:t>
            </a:r>
          </a:p>
          <a:p>
            <a:endParaRPr lang="en-US" sz="6000" dirty="0" smtClean="0"/>
          </a:p>
          <a:p>
            <a:r>
              <a:rPr lang="en-US" sz="6000" dirty="0" smtClean="0"/>
              <a:t>Today, too many people are focused on the top 1 percent. But, as economist David </a:t>
            </a:r>
            <a:r>
              <a:rPr lang="en-US" sz="6000" dirty="0" err="1" smtClean="0"/>
              <a:t>Autor</a:t>
            </a:r>
            <a:r>
              <a:rPr lang="en-US" sz="6000" dirty="0" smtClean="0"/>
              <a:t> has shown, if you took all the wealth gains the top 1 percent made between 1979 and 2012 and spread it to the bottom 99 percent, each household would get a payment of only $7,000. But if you take a two-earner, high-school-educated couple and get them college degrees, their income goes up by $58,000 per year. Inequality is mostly a human capital problem.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4190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-1" y="6112061"/>
            <a:ext cx="9144001" cy="745939"/>
          </a:xfrm>
          <a:prstGeom prst="rect">
            <a:avLst/>
          </a:prstGeom>
          <a:solidFill>
            <a:srgbClr val="004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>
          <a:xfrm>
            <a:off x="-2" y="5926220"/>
            <a:ext cx="9144001" cy="1858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31" name="Picture 30" descr="SHU_Business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17693" y="6143031"/>
            <a:ext cx="2143710" cy="676204"/>
          </a:xfrm>
          <a:prstGeom prst="rect">
            <a:avLst/>
          </a:prstGeom>
        </p:spPr>
      </p:pic>
      <p:sp>
        <p:nvSpPr>
          <p:cNvPr id="32" name="Title 1"/>
          <p:cNvSpPr txBox="1">
            <a:spLocks/>
          </p:cNvSpPr>
          <p:nvPr/>
        </p:nvSpPr>
        <p:spPr>
          <a:xfrm>
            <a:off x="0" y="6112060"/>
            <a:ext cx="2870325" cy="707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 smtClean="0">
                <a:solidFill>
                  <a:schemeClr val="bg1"/>
                </a:solidFill>
                <a:latin typeface="Helvetica Neue"/>
                <a:cs typeface="Helvetica Neue"/>
              </a:rPr>
              <a:t>Kurt W. </a:t>
            </a:r>
            <a:r>
              <a:rPr lang="en-US" sz="1200" b="1" dirty="0" err="1" smtClean="0">
                <a:solidFill>
                  <a:schemeClr val="bg1"/>
                </a:solidFill>
                <a:latin typeface="Helvetica Neue"/>
                <a:cs typeface="Helvetica Neue"/>
              </a:rPr>
              <a:t>Rotthoff</a:t>
            </a:r>
            <a:endParaRPr lang="en-US" sz="1200" b="1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-2" y="0"/>
            <a:ext cx="9144001" cy="9808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-2" y="20415"/>
            <a:ext cx="9144001" cy="9604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rgbClr val="004382"/>
                </a:solidFill>
                <a:latin typeface="Helvetica Neue"/>
                <a:cs typeface="Helvetica Neue"/>
              </a:rPr>
              <a:t>Movement</a:t>
            </a:r>
            <a:endParaRPr lang="en-US" sz="4800" b="1" dirty="0">
              <a:solidFill>
                <a:srgbClr val="004382"/>
              </a:solidFill>
              <a:latin typeface="Helvetica Neue"/>
              <a:cs typeface="Helvetica Neue"/>
            </a:endParaRP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57200" y="980820"/>
            <a:ext cx="8229600" cy="4945400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endParaRPr lang="en-US" sz="600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6000" dirty="0" smtClean="0"/>
              <a:t>Most working Americans who were initially in the bottom 20% of income-earners, rise out of that bottom 20%. More of them end up in the top 20% than remain in the bottom 20%. People who were initially in the bottom 20% in income have had the highest rate of increase in their incomes, while those who were initially in the top 20% have had the lowest. This is the direct opposite of the pattern found when following income brackets over time, rather than following individual people</a:t>
            </a:r>
            <a:r>
              <a:rPr lang="en-US" sz="6000" dirty="0" smtClean="0"/>
              <a:t>.</a:t>
            </a:r>
          </a:p>
          <a:p>
            <a:pPr algn="ctr">
              <a:buNone/>
            </a:pPr>
            <a:endParaRPr lang="en-US" sz="2900" dirty="0" smtClean="0">
              <a:latin typeface="Helvetica"/>
              <a:cs typeface="Helvetica"/>
            </a:endParaRPr>
          </a:p>
          <a:p>
            <a:pPr algn="ctr">
              <a:buNone/>
            </a:pPr>
            <a:r>
              <a:rPr lang="en-US" sz="2900" dirty="0" smtClean="0">
                <a:latin typeface="Helvetica"/>
                <a:cs typeface="Helvetica"/>
                <a:hlinkClick r:id="rId4"/>
              </a:rPr>
              <a:t>Video</a:t>
            </a:r>
            <a:endParaRPr lang="en-US" sz="29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4190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-1" y="6112061"/>
            <a:ext cx="9144001" cy="745939"/>
          </a:xfrm>
          <a:prstGeom prst="rect">
            <a:avLst/>
          </a:prstGeom>
          <a:solidFill>
            <a:srgbClr val="004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>
          <a:xfrm>
            <a:off x="-2" y="5926220"/>
            <a:ext cx="9144001" cy="1858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31" name="Picture 30" descr="SHU_Business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17693" y="6143031"/>
            <a:ext cx="2143710" cy="676204"/>
          </a:xfrm>
          <a:prstGeom prst="rect">
            <a:avLst/>
          </a:prstGeom>
        </p:spPr>
      </p:pic>
      <p:sp>
        <p:nvSpPr>
          <p:cNvPr id="32" name="Title 1"/>
          <p:cNvSpPr txBox="1">
            <a:spLocks/>
          </p:cNvSpPr>
          <p:nvPr/>
        </p:nvSpPr>
        <p:spPr>
          <a:xfrm>
            <a:off x="0" y="6112060"/>
            <a:ext cx="2870325" cy="707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 smtClean="0">
                <a:solidFill>
                  <a:schemeClr val="bg1"/>
                </a:solidFill>
                <a:latin typeface="Helvetica Neue"/>
                <a:cs typeface="Helvetica Neue"/>
              </a:rPr>
              <a:t>Kurt W. </a:t>
            </a:r>
            <a:r>
              <a:rPr lang="en-US" sz="1200" b="1" dirty="0" err="1" smtClean="0">
                <a:solidFill>
                  <a:schemeClr val="bg1"/>
                </a:solidFill>
                <a:latin typeface="Helvetica Neue"/>
                <a:cs typeface="Helvetica Neue"/>
              </a:rPr>
              <a:t>Rotthoff</a:t>
            </a:r>
            <a:endParaRPr lang="en-US" sz="1200" b="1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-2" y="0"/>
            <a:ext cx="9144001" cy="9808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-2" y="20415"/>
            <a:ext cx="9144001" cy="9604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rgbClr val="004382"/>
                </a:solidFill>
                <a:latin typeface="Helvetica Neue"/>
                <a:cs typeface="Helvetica Neue"/>
              </a:rPr>
              <a:t>Sports Franchises</a:t>
            </a:r>
            <a:endParaRPr lang="en-US" sz="4800" b="1" dirty="0">
              <a:solidFill>
                <a:srgbClr val="004382"/>
              </a:solidFill>
              <a:latin typeface="Helvetica Neue"/>
              <a:cs typeface="Helvetica Neue"/>
            </a:endParaRP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57200" y="980820"/>
            <a:ext cx="8229600" cy="4522099"/>
          </a:xfrm>
        </p:spPr>
        <p:txBody>
          <a:bodyPr/>
          <a:lstStyle/>
          <a:p>
            <a:pPr algn="ctr">
              <a:buNone/>
            </a:pPr>
            <a:endParaRPr lang="en-US" sz="6000" dirty="0" smtClean="0">
              <a:solidFill>
                <a:schemeClr val="tx2"/>
              </a:solidFill>
            </a:endParaRPr>
          </a:p>
          <a:p>
            <a:endParaRPr lang="en-US" dirty="0">
              <a:latin typeface="Helvetica"/>
              <a:cs typeface="Helvetica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43528"/>
            <a:ext cx="9144000" cy="7038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0419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-1" y="6112061"/>
            <a:ext cx="9144001" cy="745939"/>
          </a:xfrm>
          <a:prstGeom prst="rect">
            <a:avLst/>
          </a:prstGeom>
          <a:solidFill>
            <a:srgbClr val="0043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>
          <a:xfrm>
            <a:off x="-2" y="5926220"/>
            <a:ext cx="9144001" cy="185839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31" name="Picture 30" descr="SHU_Business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17693" y="6143031"/>
            <a:ext cx="2143710" cy="676204"/>
          </a:xfrm>
          <a:prstGeom prst="rect">
            <a:avLst/>
          </a:prstGeom>
        </p:spPr>
      </p:pic>
      <p:sp>
        <p:nvSpPr>
          <p:cNvPr id="32" name="Title 1"/>
          <p:cNvSpPr txBox="1">
            <a:spLocks/>
          </p:cNvSpPr>
          <p:nvPr/>
        </p:nvSpPr>
        <p:spPr>
          <a:xfrm>
            <a:off x="0" y="6112060"/>
            <a:ext cx="2870325" cy="707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b="1" dirty="0" smtClean="0">
                <a:solidFill>
                  <a:schemeClr val="bg1"/>
                </a:solidFill>
                <a:latin typeface="Helvetica Neue"/>
                <a:cs typeface="Helvetica Neue"/>
              </a:rPr>
              <a:t>Kurt W. </a:t>
            </a:r>
            <a:r>
              <a:rPr lang="en-US" sz="1200" b="1" dirty="0" err="1" smtClean="0">
                <a:solidFill>
                  <a:schemeClr val="bg1"/>
                </a:solidFill>
                <a:latin typeface="Helvetica Neue"/>
                <a:cs typeface="Helvetica Neue"/>
              </a:rPr>
              <a:t>Rotthoff</a:t>
            </a:r>
            <a:endParaRPr lang="en-US" sz="1200" b="1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-2" y="0"/>
            <a:ext cx="9144001" cy="98082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-2" y="20415"/>
            <a:ext cx="9144001" cy="9604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>
                <a:solidFill>
                  <a:srgbClr val="004382"/>
                </a:solidFill>
                <a:latin typeface="Helvetica Neue"/>
                <a:cs typeface="Helvetica Neue"/>
              </a:rPr>
              <a:t>Sports Franchises</a:t>
            </a:r>
            <a:endParaRPr lang="en-US" sz="4800" b="1" dirty="0">
              <a:solidFill>
                <a:srgbClr val="004382"/>
              </a:solidFill>
              <a:latin typeface="Helvetica Neue"/>
              <a:cs typeface="Helvetica Neue"/>
            </a:endParaRP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457200" y="980820"/>
            <a:ext cx="8229600" cy="4522099"/>
          </a:xfrm>
        </p:spPr>
        <p:txBody>
          <a:bodyPr/>
          <a:lstStyle/>
          <a:p>
            <a:pPr algn="ctr">
              <a:buNone/>
            </a:pPr>
            <a:endParaRPr lang="en-US" sz="6000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en-US" sz="6000" dirty="0" smtClean="0">
                <a:solidFill>
                  <a:schemeClr val="tx2"/>
                </a:solidFill>
              </a:rPr>
              <a:t>If we build it, </a:t>
            </a:r>
            <a:br>
              <a:rPr lang="en-US" sz="6000" dirty="0" smtClean="0">
                <a:solidFill>
                  <a:schemeClr val="tx2"/>
                </a:solidFill>
              </a:rPr>
            </a:br>
            <a:r>
              <a:rPr lang="en-US" sz="6000" dirty="0" smtClean="0">
                <a:solidFill>
                  <a:schemeClr val="tx2"/>
                </a:solidFill>
              </a:rPr>
              <a:t>will the jobs come?</a:t>
            </a:r>
          </a:p>
          <a:p>
            <a:endParaRPr lang="en-US" dirty="0">
              <a:latin typeface="Helvetica"/>
              <a:cs typeface="Helvetica"/>
            </a:endParaRPr>
          </a:p>
        </p:txBody>
      </p:sp>
      <p:pic>
        <p:nvPicPr>
          <p:cNvPr id="9" name="Picture 4" descr="implicit tax rates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20415"/>
            <a:ext cx="8305800" cy="622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04190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25395</TotalTime>
  <Words>254</Words>
  <Application>Microsoft Office PowerPoint</Application>
  <PresentationFormat>On-screen Show (4:3)</PresentationFormat>
  <Paragraphs>25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Seton Hall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here</dc:title>
  <dc:creator>Christopher Petruzzi</dc:creator>
  <cp:lastModifiedBy>Kurt W Rotthoff</cp:lastModifiedBy>
  <cp:revision>96</cp:revision>
  <dcterms:created xsi:type="dcterms:W3CDTF">2011-05-13T18:00:23Z</dcterms:created>
  <dcterms:modified xsi:type="dcterms:W3CDTF">2014-11-19T17:38:05Z</dcterms:modified>
</cp:coreProperties>
</file>